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74" r:id="rId8"/>
    <p:sldId id="260" r:id="rId9"/>
    <p:sldId id="263" r:id="rId10"/>
    <p:sldId id="264" r:id="rId11"/>
    <p:sldId id="278" r:id="rId12"/>
    <p:sldId id="275" r:id="rId13"/>
    <p:sldId id="279" r:id="rId14"/>
    <p:sldId id="265" r:id="rId15"/>
    <p:sldId id="280" r:id="rId16"/>
    <p:sldId id="266" r:id="rId17"/>
    <p:sldId id="267" r:id="rId18"/>
    <p:sldId id="281" r:id="rId19"/>
    <p:sldId id="268" r:id="rId20"/>
    <p:sldId id="269" r:id="rId21"/>
    <p:sldId id="282" r:id="rId22"/>
    <p:sldId id="270" r:id="rId23"/>
    <p:sldId id="276" r:id="rId24"/>
    <p:sldId id="271" r:id="rId25"/>
    <p:sldId id="283" r:id="rId26"/>
    <p:sldId id="272" r:id="rId27"/>
    <p:sldId id="284" r:id="rId28"/>
    <p:sldId id="285" r:id="rId29"/>
    <p:sldId id="277" r:id="rId30"/>
    <p:sldId id="286" r:id="rId31"/>
    <p:sldId id="273" r:id="rId32"/>
    <p:sldId id="287" r:id="rId33"/>
    <p:sldId id="289" r:id="rId34"/>
    <p:sldId id="290" r:id="rId35"/>
    <p:sldId id="291" r:id="rId36"/>
    <p:sldId id="288" r:id="rId37"/>
    <p:sldId id="292" r:id="rId38"/>
    <p:sldId id="293" r:id="rId39"/>
    <p:sldId id="294" r:id="rId40"/>
    <p:sldId id="295" r:id="rId41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3B2933-AC91-44D0-A467-7EFEF351ED7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664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623BD1-37CD-46D7-9CF9-A020133EEDE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6196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6CE1AB-7937-4023-B604-3FCC14A9EE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6381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ABF3B4-C4B7-4534-8E05-3357DAD123D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67266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6D133B-1C12-478E-A649-55C192858E2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09256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28BC84-757F-4B39-A61C-E019DB20FDF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3308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769E21-59C4-4D49-8C57-AD9E6DBA05A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3416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CCB68F-AFAF-4C59-AAD5-3503E1AC301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3793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11E0C8-8184-4541-98D4-807D18285AA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34933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A24C5F-00D2-4156-838F-13BC09AFE8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91251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45A284-F7EF-4046-AAAB-35DA8606295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63944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Щелчок правит 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Щелчок правит 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1561BAA-3DE9-4858-9640-CD7719329A7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95400"/>
            <a:ext cx="8153400" cy="3505200"/>
          </a:xfrm>
        </p:spPr>
        <p:txBody>
          <a:bodyPr anchor="ctr"/>
          <a:lstStyle/>
          <a:p>
            <a:r>
              <a:rPr lang="ru-RU" altLang="ru-RU" sz="7200"/>
              <a:t>Водно-минеральный обмен</a:t>
            </a:r>
            <a:endParaRPr lang="ru-RU" altLang="ru-RU" sz="4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79512" y="188640"/>
            <a:ext cx="8856984" cy="6247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3600" b="1" dirty="0" smtClean="0"/>
              <a:t>Макроэлементы</a:t>
            </a:r>
            <a:endParaRPr lang="ru-RU" altLang="ru-RU" sz="2800" b="1" dirty="0"/>
          </a:p>
          <a:p>
            <a:endParaRPr lang="ru-RU" altLang="ru-RU" sz="2800" dirty="0" smtClean="0"/>
          </a:p>
          <a:p>
            <a:pPr algn="just"/>
            <a:r>
              <a:rPr lang="en-US" altLang="ru-RU" sz="2800" b="1" dirty="0" smtClean="0"/>
              <a:t>Na</a:t>
            </a:r>
            <a:r>
              <a:rPr lang="en-US" altLang="ru-RU" sz="2800" dirty="0" smtClean="0"/>
              <a:t>  </a:t>
            </a:r>
            <a:endParaRPr lang="ru-RU" altLang="ru-RU" sz="2800" dirty="0" smtClean="0"/>
          </a:p>
          <a:p>
            <a:pPr algn="just"/>
            <a:r>
              <a:rPr lang="ru-RU" altLang="ru-RU" sz="2800" dirty="0" smtClean="0"/>
              <a:t>Поступает в организм с кормом и водой. Основная масса натрия всасывается в тонком отделе кишечника, и быстро распространяясь с кровотоком обнаруживается во всех тканях. Депонируется в коже, причем </a:t>
            </a:r>
            <a:r>
              <a:rPr lang="ru-RU" altLang="ru-RU" sz="2800" dirty="0" err="1" smtClean="0"/>
              <a:t>Na</a:t>
            </a:r>
            <a:r>
              <a:rPr lang="ru-RU" altLang="ru-RU" sz="2800" dirty="0" smtClean="0"/>
              <a:t> концентрируется во внеклеточной жидкости. Обычно концентрация натрия у новорожденных выше, чем у взрослых. Самая высокая концентрация натрия обнаруживается в плазме крови (300 – 330 мг/%).</a:t>
            </a:r>
          </a:p>
          <a:p>
            <a:pPr algn="just"/>
            <a:r>
              <a:rPr lang="ru-RU" altLang="ru-RU" sz="2800" dirty="0" smtClean="0"/>
              <a:t>При недостатке гормона альдостерона в крови снижается содержание </a:t>
            </a:r>
            <a:r>
              <a:rPr lang="ru-RU" altLang="ru-RU" sz="2800" dirty="0" err="1" smtClean="0"/>
              <a:t>Na</a:t>
            </a:r>
            <a:r>
              <a:rPr lang="ru-RU" altLang="ru-RU" sz="2800" dirty="0" smtClean="0"/>
              <a:t>  и повышается К.</a:t>
            </a:r>
          </a:p>
          <a:p>
            <a:pPr algn="just"/>
            <a:r>
              <a:rPr lang="ru-RU" altLang="ru-RU" sz="2800" dirty="0" smtClean="0"/>
              <a:t>Высокая потребность в </a:t>
            </a:r>
            <a:r>
              <a:rPr lang="ru-RU" altLang="ru-RU" sz="2800" dirty="0" err="1" smtClean="0"/>
              <a:t>NaCl</a:t>
            </a:r>
            <a:r>
              <a:rPr lang="ru-RU" altLang="ru-RU" sz="2800" dirty="0" smtClean="0"/>
              <a:t> у жвачных и свиней.</a:t>
            </a:r>
            <a:endParaRPr lang="ru-RU" alt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76672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NaCl</a:t>
            </a:r>
            <a:r>
              <a:rPr lang="ru-RU" dirty="0" smtClean="0"/>
              <a:t> – одно из наиболее распространенных соединений. Он почти на 90 % определяет осмотическое давление крови. Важнейшая функция </a:t>
            </a:r>
            <a:r>
              <a:rPr lang="ru-RU" dirty="0" err="1" smtClean="0"/>
              <a:t>NaCl</a:t>
            </a:r>
            <a:r>
              <a:rPr lang="ru-RU" dirty="0" smtClean="0"/>
              <a:t> в организме – регуляция водного обмена. При недостатке </a:t>
            </a:r>
            <a:r>
              <a:rPr lang="ru-RU" dirty="0" err="1" smtClean="0"/>
              <a:t>NaCl</a:t>
            </a:r>
            <a:r>
              <a:rPr lang="ru-RU" dirty="0" smtClean="0"/>
              <a:t> в кормах происходит обезвоживание организма. Это явление сопровождается потерей аппетита, животные становятся вялыми, облизывают окружающие предметы, у них тускнеет и взъерошивается шерсть, ухудшается усвоение корма, падает продуктивность. Очень важна другая функция натрия – его ионы возбуждают мышцы и необходимы для проведения импульса по нервным волокнам. Кроме этого, натрий влияет на скорость роста организма, общий удой и жирность молока коров и овец. Ферментативные процессы в митохондриях и ядре могут происходить только при наличии натрия. Ионы натрия активизируют амилазу, </a:t>
            </a:r>
            <a:r>
              <a:rPr lang="ru-RU" dirty="0" err="1" smtClean="0"/>
              <a:t>фруктокиназу</a:t>
            </a:r>
            <a:r>
              <a:rPr lang="ru-RU" dirty="0" smtClean="0"/>
              <a:t>, </a:t>
            </a:r>
            <a:r>
              <a:rPr lang="ru-RU" dirty="0" err="1" smtClean="0"/>
              <a:t>холинэстеразу</a:t>
            </a:r>
            <a:r>
              <a:rPr lang="ru-RU" dirty="0" smtClean="0"/>
              <a:t> и тормозят действие </a:t>
            </a:r>
            <a:r>
              <a:rPr lang="ru-RU" dirty="0" err="1" smtClean="0"/>
              <a:t>фосфорилазы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2327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251520" y="188640"/>
            <a:ext cx="8640960" cy="612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800" b="1" dirty="0" smtClean="0"/>
              <a:t>K</a:t>
            </a:r>
            <a:r>
              <a:rPr lang="ru-RU" altLang="ru-RU" sz="2800" dirty="0" smtClean="0"/>
              <a:t>   </a:t>
            </a:r>
          </a:p>
          <a:p>
            <a:pPr algn="just"/>
            <a:r>
              <a:rPr lang="ru-RU" altLang="ru-RU" sz="2800" dirty="0" smtClean="0"/>
              <a:t>Поступает вместе с кормами и водой в организм животных. Он всасывается на протяжении всего кишечника, но больше в тонком отделе. Концентрация калия в различных тканях не одинаковая и отличается от концентрации в них натрия. В плазме крови К содержится - 20 мг/%</a:t>
            </a:r>
          </a:p>
          <a:p>
            <a:pPr algn="just"/>
            <a:r>
              <a:rPr lang="ru-RU" altLang="ru-RU" sz="2800" dirty="0" smtClean="0"/>
              <a:t>Калий относится к числу внутриклеточных элементов, где одним из его назначений является обеспечение внутриклеточного осмотического давления. Он действует как активатор многих ферментов (</a:t>
            </a:r>
            <a:r>
              <a:rPr lang="ru-RU" altLang="ru-RU" sz="2800" dirty="0" err="1" smtClean="0"/>
              <a:t>пируваткиназа</a:t>
            </a:r>
            <a:r>
              <a:rPr lang="ru-RU" altLang="ru-RU" sz="2800" dirty="0" smtClean="0"/>
              <a:t>, </a:t>
            </a:r>
            <a:r>
              <a:rPr lang="ru-RU" altLang="ru-RU" sz="2800" dirty="0" err="1" smtClean="0"/>
              <a:t>фруктокиназа</a:t>
            </a:r>
            <a:r>
              <a:rPr lang="ru-RU" altLang="ru-RU" sz="2800" dirty="0" smtClean="0"/>
              <a:t>, </a:t>
            </a:r>
            <a:r>
              <a:rPr lang="ru-RU" altLang="ru-RU" sz="2800" dirty="0" err="1" smtClean="0"/>
              <a:t>фосфофруктокиназа</a:t>
            </a:r>
            <a:r>
              <a:rPr lang="ru-RU" altLang="ru-RU" sz="2800" dirty="0" smtClean="0"/>
              <a:t>). В целом ионы калия повышают скорость аэробного и угнетают анаэробное окисление углеводов. </a:t>
            </a:r>
            <a:endParaRPr lang="ru-RU" alt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76672"/>
            <a:ext cx="878497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Ионы калия вместе с ионами натрия участвуют в процессе передачи нервного возбуждения с нерва на иннервируемый орган, а также между нейронами. Одной из самых распространенных систем активного переноса является (</a:t>
            </a:r>
            <a:r>
              <a:rPr lang="ru-RU" dirty="0" err="1" smtClean="0"/>
              <a:t>Na</a:t>
            </a:r>
            <a:r>
              <a:rPr lang="ru-RU" dirty="0" smtClean="0"/>
              <a:t>+– </a:t>
            </a:r>
            <a:r>
              <a:rPr lang="ru-RU" dirty="0" smtClean="0"/>
              <a:t>К+) – АТФ-аза. Эта система локализована в клеточной мембране и получила название «натрий-калиевого насоса».</a:t>
            </a:r>
          </a:p>
          <a:p>
            <a:endParaRPr lang="ru-RU" dirty="0" smtClean="0"/>
          </a:p>
          <a:p>
            <a:r>
              <a:rPr lang="ru-RU" sz="2800" b="1" dirty="0" err="1" smtClean="0"/>
              <a:t>Cl</a:t>
            </a:r>
            <a:r>
              <a:rPr lang="ru-RU" sz="2800" b="1" dirty="0" smtClean="0"/>
              <a:t> </a:t>
            </a:r>
          </a:p>
          <a:p>
            <a:pPr algn="just"/>
            <a:r>
              <a:rPr lang="ru-RU" dirty="0" smtClean="0"/>
              <a:t>Хлор содержится в виде анионов солей (натрия, калия, кальция, магния и др.). Анионы хлора вместе с катионами калия и натрия поддерживают осмотическое давление плазмы и других жидкостей. Перемещаясь свободно через мембраны клеток, анионы хлора обеспечивают динамическое равновесие Н-ионов в клетках и окружающей их среде. Хлориды используются слизистой для секреции (образовании) </a:t>
            </a:r>
            <a:r>
              <a:rPr lang="ru-RU" dirty="0" err="1" smtClean="0"/>
              <a:t>НCl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8669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23528" y="332656"/>
            <a:ext cx="8712968" cy="612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800" b="1" dirty="0" err="1" smtClean="0"/>
              <a:t>Са</a:t>
            </a:r>
            <a:endParaRPr lang="ru-RU" altLang="ru-RU" sz="2800" b="1" dirty="0" smtClean="0"/>
          </a:p>
          <a:p>
            <a:r>
              <a:rPr lang="ru-RU" altLang="ru-RU" sz="2800" dirty="0" smtClean="0"/>
              <a:t>–2% от массы тела и 95% его в костях в виде</a:t>
            </a:r>
          </a:p>
          <a:p>
            <a:r>
              <a:rPr lang="ru-RU" altLang="ru-RU" sz="2800" dirty="0" smtClean="0"/>
              <a:t> [3Са</a:t>
            </a:r>
            <a:r>
              <a:rPr lang="ru-RU" altLang="ru-RU" sz="1800" dirty="0" smtClean="0"/>
              <a:t>3</a:t>
            </a:r>
            <a:r>
              <a:rPr lang="ru-RU" altLang="ru-RU" sz="2800" dirty="0" smtClean="0"/>
              <a:t>(РО</a:t>
            </a:r>
            <a:r>
              <a:rPr lang="ru-RU" altLang="ru-RU" sz="1800" dirty="0" smtClean="0"/>
              <a:t>4</a:t>
            </a:r>
            <a:r>
              <a:rPr lang="ru-RU" altLang="ru-RU" sz="2800" dirty="0" smtClean="0"/>
              <a:t>)</a:t>
            </a:r>
            <a:r>
              <a:rPr lang="ru-RU" altLang="ru-RU" sz="1800" dirty="0" smtClean="0"/>
              <a:t>2</a:t>
            </a:r>
            <a:r>
              <a:rPr lang="ru-RU" altLang="ru-RU" sz="2800" dirty="0" smtClean="0"/>
              <a:t> </a:t>
            </a:r>
            <a:r>
              <a:rPr lang="ru-RU" altLang="ru-RU" sz="2800" dirty="0" smtClean="0"/>
              <a:t>∙</a:t>
            </a:r>
            <a:r>
              <a:rPr lang="ru-RU" altLang="ru-RU" sz="2800" dirty="0" err="1" smtClean="0"/>
              <a:t>Са</a:t>
            </a:r>
            <a:r>
              <a:rPr lang="ru-RU" altLang="ru-RU" sz="2800" dirty="0" smtClean="0"/>
              <a:t>(ОН)</a:t>
            </a:r>
            <a:r>
              <a:rPr lang="ru-RU" altLang="ru-RU" sz="1800" dirty="0" smtClean="0"/>
              <a:t>2</a:t>
            </a:r>
            <a:r>
              <a:rPr lang="ru-RU" altLang="ru-RU" sz="2800" dirty="0" smtClean="0"/>
              <a:t>] – </a:t>
            </a:r>
            <a:r>
              <a:rPr lang="ru-RU" altLang="ru-RU" sz="2800" dirty="0" err="1" smtClean="0"/>
              <a:t>гидрооксилапатит</a:t>
            </a:r>
            <a:endParaRPr lang="en-US" altLang="ru-RU" sz="2800" dirty="0" smtClean="0"/>
          </a:p>
          <a:p>
            <a:r>
              <a:rPr lang="ru-RU" altLang="ru-RU" sz="2800" dirty="0" smtClean="0"/>
              <a:t>В</a:t>
            </a:r>
            <a:r>
              <a:rPr lang="en-US" altLang="ru-RU" sz="2800" dirty="0" smtClean="0"/>
              <a:t> </a:t>
            </a:r>
            <a:r>
              <a:rPr lang="ru-RU" altLang="ru-RU" sz="2800" dirty="0" smtClean="0"/>
              <a:t>плазме крови </a:t>
            </a:r>
            <a:r>
              <a:rPr lang="ru-RU" altLang="ru-RU" sz="2800" dirty="0" err="1" smtClean="0"/>
              <a:t>Са</a:t>
            </a:r>
            <a:r>
              <a:rPr lang="ru-RU" altLang="ru-RU" sz="2800" dirty="0" smtClean="0"/>
              <a:t>   </a:t>
            </a:r>
            <a:r>
              <a:rPr lang="ru-RU" altLang="ru-RU" sz="2800" dirty="0" smtClean="0"/>
              <a:t>9-15 мг</a:t>
            </a:r>
            <a:r>
              <a:rPr lang="ru-RU" altLang="ru-RU" sz="2800" dirty="0" smtClean="0"/>
              <a:t>/%</a:t>
            </a:r>
          </a:p>
          <a:p>
            <a:r>
              <a:rPr lang="ru-RU" altLang="ru-RU" sz="2800" b="1" dirty="0" smtClean="0">
                <a:solidFill>
                  <a:srgbClr val="FF0000"/>
                </a:solidFill>
              </a:rPr>
              <a:t>Функции: </a:t>
            </a:r>
            <a:endParaRPr lang="ru-RU" altLang="ru-RU" sz="2800" dirty="0" smtClean="0"/>
          </a:p>
          <a:p>
            <a:r>
              <a:rPr lang="ru-RU" altLang="ru-RU" sz="2800" dirty="0" smtClean="0"/>
              <a:t>1</a:t>
            </a:r>
            <a:r>
              <a:rPr lang="ru-RU" altLang="ru-RU" sz="2800" dirty="0"/>
              <a:t>. Структурная -  содержится в костной </a:t>
            </a:r>
            <a:r>
              <a:rPr lang="ru-RU" altLang="ru-RU" sz="2800" dirty="0" smtClean="0"/>
              <a:t>ткани.</a:t>
            </a:r>
            <a:endParaRPr lang="ru-RU" altLang="ru-RU" sz="2800" dirty="0"/>
          </a:p>
          <a:p>
            <a:r>
              <a:rPr lang="ru-RU" altLang="ru-RU" sz="2800" dirty="0"/>
              <a:t>2. Стимулирует свертывание </a:t>
            </a:r>
            <a:r>
              <a:rPr lang="ru-RU" altLang="ru-RU" sz="2800" dirty="0" smtClean="0"/>
              <a:t>крови.</a:t>
            </a:r>
            <a:endParaRPr lang="ru-RU" altLang="ru-RU" sz="2800" dirty="0"/>
          </a:p>
          <a:p>
            <a:r>
              <a:rPr lang="ru-RU" altLang="ru-RU" sz="2800" dirty="0"/>
              <a:t>3. Уменьшает гидратацию </a:t>
            </a:r>
            <a:r>
              <a:rPr lang="ru-RU" altLang="ru-RU" sz="2800" dirty="0" smtClean="0"/>
              <a:t>белковых коллоидов.</a:t>
            </a:r>
            <a:endParaRPr lang="ru-RU" altLang="ru-RU" sz="2800" dirty="0"/>
          </a:p>
          <a:p>
            <a:r>
              <a:rPr lang="ru-RU" altLang="ru-RU" sz="2800" dirty="0"/>
              <a:t>4. Снижает возбудимость ЦНС, повышает тонус мышц</a:t>
            </a:r>
          </a:p>
          <a:p>
            <a:r>
              <a:rPr lang="ru-RU" altLang="ru-RU" sz="2800" dirty="0"/>
              <a:t>5. Активирует ферменты - АТФ - азу, </a:t>
            </a:r>
            <a:r>
              <a:rPr lang="ru-RU" altLang="ru-RU" sz="2800" dirty="0" err="1" smtClean="0"/>
              <a:t>лецитиназу</a:t>
            </a:r>
            <a:r>
              <a:rPr lang="ru-RU" altLang="ru-RU" sz="2800" dirty="0" smtClean="0"/>
              <a:t> и др.</a:t>
            </a:r>
          </a:p>
          <a:p>
            <a:r>
              <a:rPr lang="ru-RU" altLang="ru-RU" sz="2800" dirty="0" smtClean="0"/>
              <a:t>6. Снижает температуру тела.</a:t>
            </a:r>
          </a:p>
          <a:p>
            <a:r>
              <a:rPr lang="ru-RU" altLang="ru-RU" sz="2800" dirty="0" smtClean="0"/>
              <a:t>7. Ослабляет действие на организм токсинов.</a:t>
            </a:r>
          </a:p>
          <a:p>
            <a:r>
              <a:rPr lang="ru-RU" altLang="ru-RU" sz="2800" dirty="0" smtClean="0"/>
              <a:t>8. </a:t>
            </a:r>
            <a:r>
              <a:rPr lang="ru-RU" sz="2800" dirty="0" smtClean="0"/>
              <a:t>Необходим </a:t>
            </a:r>
            <a:r>
              <a:rPr lang="ru-RU" sz="2800" dirty="0"/>
              <a:t>для возникновения биоэлектрических потенциалов на поверхности клеточных </a:t>
            </a:r>
            <a:r>
              <a:rPr lang="ru-RU" sz="2800" dirty="0" smtClean="0"/>
              <a:t>мембран.</a:t>
            </a:r>
            <a:endParaRPr lang="ru-RU" alt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052736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Стимулируют всасывание </a:t>
            </a:r>
            <a:r>
              <a:rPr lang="ru-RU" dirty="0" err="1" smtClean="0"/>
              <a:t>Са</a:t>
            </a:r>
            <a:r>
              <a:rPr lang="ru-RU" dirty="0" smtClean="0"/>
              <a:t> в кишечнике - желчные к-ты, витамин Д, а также влияет наличие в крови </a:t>
            </a:r>
            <a:r>
              <a:rPr lang="ru-RU" dirty="0" err="1" smtClean="0"/>
              <a:t>паратгормона</a:t>
            </a:r>
            <a:r>
              <a:rPr lang="ru-RU" dirty="0" smtClean="0"/>
              <a:t> и </a:t>
            </a:r>
            <a:r>
              <a:rPr lang="ru-RU" dirty="0" err="1" smtClean="0"/>
              <a:t>кальцитонина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Витамин Д индуцирует образование </a:t>
            </a:r>
            <a:r>
              <a:rPr lang="ru-RU" dirty="0" err="1" smtClean="0"/>
              <a:t>Са</a:t>
            </a:r>
            <a:r>
              <a:rPr lang="ru-RU" dirty="0" smtClean="0"/>
              <a:t>-связывающего белка, обеспечивающего транспорт кальция из кишечника в кровь, а из крови в ткани. </a:t>
            </a:r>
          </a:p>
          <a:p>
            <a:pPr algn="just"/>
            <a:r>
              <a:rPr lang="ru-RU" dirty="0" err="1" smtClean="0"/>
              <a:t>Кальцитонин</a:t>
            </a:r>
            <a:r>
              <a:rPr lang="ru-RU" dirty="0" smtClean="0"/>
              <a:t> способствует отложению кальция в костях, а </a:t>
            </a:r>
            <a:r>
              <a:rPr lang="ru-RU" dirty="0" err="1" smtClean="0"/>
              <a:t>паратгормон</a:t>
            </a:r>
            <a:r>
              <a:rPr lang="ru-RU" dirty="0" smtClean="0"/>
              <a:t> вызывает его мобилизацию из костной ткани.</a:t>
            </a:r>
          </a:p>
          <a:p>
            <a:pPr algn="just"/>
            <a:r>
              <a:rPr lang="ru-RU" dirty="0" smtClean="0"/>
              <a:t>Выделяется </a:t>
            </a:r>
            <a:r>
              <a:rPr lang="ru-RU" dirty="0" err="1" smtClean="0"/>
              <a:t>Са</a:t>
            </a:r>
            <a:r>
              <a:rPr lang="ru-RU" dirty="0" smtClean="0"/>
              <a:t> через почки,  с молоком (</a:t>
            </a:r>
            <a:r>
              <a:rPr lang="ru-RU" dirty="0" smtClean="0"/>
              <a:t>1 г/л</a:t>
            </a:r>
            <a:r>
              <a:rPr lang="ru-RU" dirty="0" smtClean="0"/>
              <a:t>), с яйцами -</a:t>
            </a:r>
          </a:p>
          <a:p>
            <a:pPr algn="just"/>
            <a:r>
              <a:rPr lang="ru-RU" dirty="0" smtClean="0"/>
              <a:t>(</a:t>
            </a:r>
            <a:r>
              <a:rPr lang="ru-RU" dirty="0" smtClean="0"/>
              <a:t>2 г/яйцо</a:t>
            </a:r>
            <a:r>
              <a:rPr lang="ru-RU" dirty="0" smtClean="0"/>
              <a:t>).</a:t>
            </a:r>
          </a:p>
          <a:p>
            <a:pPr algn="just"/>
            <a:r>
              <a:rPr lang="ru-RU" dirty="0" smtClean="0"/>
              <a:t>При недостатке </a:t>
            </a:r>
            <a:r>
              <a:rPr lang="ru-RU" dirty="0" err="1" smtClean="0"/>
              <a:t>Са</a:t>
            </a:r>
            <a:r>
              <a:rPr lang="ru-RU" dirty="0" smtClean="0"/>
              <a:t> у молодняка - рахит, у взрослых -</a:t>
            </a:r>
          </a:p>
          <a:p>
            <a:pPr algn="just"/>
            <a:r>
              <a:rPr lang="ru-RU" dirty="0" smtClean="0"/>
              <a:t>остеомаляция, у пожилых - остеопороз.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98524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79512" y="332656"/>
            <a:ext cx="8640960" cy="6093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ru-RU" sz="2600" b="1" dirty="0" smtClean="0"/>
              <a:t>Mg</a:t>
            </a:r>
            <a:endParaRPr lang="ru-RU" altLang="ru-RU" sz="2600" b="1" dirty="0" smtClean="0"/>
          </a:p>
          <a:p>
            <a:pPr algn="just"/>
            <a:r>
              <a:rPr lang="ru-RU" altLang="ru-RU" sz="2600" dirty="0" smtClean="0"/>
              <a:t> </a:t>
            </a:r>
            <a:r>
              <a:rPr lang="ru-RU" altLang="ru-RU" sz="2600" dirty="0"/>
              <a:t>- до 70%  находится в костях, в виде </a:t>
            </a:r>
            <a:r>
              <a:rPr lang="en-US" altLang="ru-RU" sz="2600" dirty="0" smtClean="0"/>
              <a:t>Mg</a:t>
            </a:r>
            <a:r>
              <a:rPr lang="en-US" altLang="ru-RU" sz="2600" baseline="-25000" dirty="0" smtClean="0"/>
              <a:t>3</a:t>
            </a:r>
            <a:r>
              <a:rPr lang="en-US" altLang="ru-RU" sz="2600" dirty="0" smtClean="0"/>
              <a:t>(РО</a:t>
            </a:r>
            <a:r>
              <a:rPr lang="en-US" altLang="ru-RU" sz="2600" baseline="-25000" dirty="0" smtClean="0"/>
              <a:t>4</a:t>
            </a:r>
            <a:r>
              <a:rPr lang="en-US" altLang="ru-RU" sz="2600" dirty="0" smtClean="0"/>
              <a:t>)</a:t>
            </a:r>
            <a:r>
              <a:rPr lang="en-US" altLang="ru-RU" sz="2600" baseline="-25000" dirty="0" smtClean="0"/>
              <a:t>2</a:t>
            </a:r>
            <a:r>
              <a:rPr lang="ru-RU" altLang="ru-RU" sz="2600" dirty="0" smtClean="0"/>
              <a:t>; </a:t>
            </a:r>
            <a:r>
              <a:rPr lang="en-US" altLang="ru-RU" sz="2600" dirty="0" smtClean="0"/>
              <a:t>Mg</a:t>
            </a:r>
            <a:r>
              <a:rPr lang="ru-RU" altLang="ru-RU" sz="2600" dirty="0" smtClean="0"/>
              <a:t>С</a:t>
            </a:r>
            <a:r>
              <a:rPr lang="en-US" altLang="ru-RU" sz="2600" dirty="0" smtClean="0"/>
              <a:t>О</a:t>
            </a:r>
            <a:r>
              <a:rPr lang="en-US" altLang="ru-RU" sz="2600" baseline="-25000" dirty="0" smtClean="0"/>
              <a:t>3</a:t>
            </a:r>
            <a:r>
              <a:rPr lang="ru-RU" altLang="ru-RU" sz="2600" dirty="0" smtClean="0"/>
              <a:t>∙</a:t>
            </a:r>
            <a:r>
              <a:rPr lang="en-US" altLang="ru-RU" sz="2600" dirty="0" smtClean="0"/>
              <a:t>nСа</a:t>
            </a:r>
            <a:r>
              <a:rPr lang="en-US" altLang="ru-RU" sz="2600" baseline="-25000" dirty="0" smtClean="0"/>
              <a:t>3</a:t>
            </a:r>
            <a:r>
              <a:rPr lang="en-US" altLang="ru-RU" sz="2600" dirty="0" smtClean="0"/>
              <a:t>(РО</a:t>
            </a:r>
            <a:r>
              <a:rPr lang="en-US" altLang="ru-RU" sz="2600" baseline="-25000" dirty="0" smtClean="0"/>
              <a:t>4</a:t>
            </a:r>
            <a:r>
              <a:rPr lang="en-US" altLang="ru-RU" sz="2600" dirty="0" smtClean="0"/>
              <a:t>)</a:t>
            </a:r>
            <a:r>
              <a:rPr lang="en-US" altLang="ru-RU" sz="2600" baseline="-25000" dirty="0" smtClean="0"/>
              <a:t>2</a:t>
            </a:r>
            <a:r>
              <a:rPr lang="ru-RU" altLang="ru-RU" sz="2600" dirty="0" smtClean="0"/>
              <a:t>. </a:t>
            </a:r>
            <a:r>
              <a:rPr lang="ru-RU" sz="2600" dirty="0"/>
              <a:t>Самая высокая концентрация магния в дентине зубов – около 0,8 </a:t>
            </a:r>
            <a:r>
              <a:rPr lang="ru-RU" sz="2600" dirty="0" smtClean="0"/>
              <a:t>%.</a:t>
            </a:r>
            <a:endParaRPr lang="ru-RU" altLang="ru-RU" sz="2600" dirty="0" smtClean="0"/>
          </a:p>
          <a:p>
            <a:r>
              <a:rPr lang="en-US" altLang="ru-RU" sz="2600" dirty="0" smtClean="0"/>
              <a:t>В </a:t>
            </a:r>
            <a:r>
              <a:rPr lang="en-US" altLang="ru-RU" sz="2600" dirty="0" err="1"/>
              <a:t>плазме</a:t>
            </a:r>
            <a:r>
              <a:rPr lang="en-US" altLang="ru-RU" sz="2600" dirty="0"/>
              <a:t> </a:t>
            </a:r>
            <a:r>
              <a:rPr lang="en-US" altLang="ru-RU" sz="2600" dirty="0" err="1"/>
              <a:t>крови</a:t>
            </a:r>
            <a:r>
              <a:rPr lang="en-US" altLang="ru-RU" sz="2600" dirty="0"/>
              <a:t> и </a:t>
            </a:r>
            <a:r>
              <a:rPr lang="en-US" altLang="ru-RU" sz="2600" dirty="0" err="1"/>
              <a:t>эритроцитах</a:t>
            </a:r>
            <a:r>
              <a:rPr lang="en-US" altLang="ru-RU" sz="2600" dirty="0"/>
              <a:t> </a:t>
            </a:r>
            <a:r>
              <a:rPr lang="en-US" altLang="ru-RU" sz="2600" dirty="0" smtClean="0"/>
              <a:t>– 3</a:t>
            </a:r>
            <a:r>
              <a:rPr lang="ru-RU" altLang="ru-RU" sz="2600" dirty="0" smtClean="0"/>
              <a:t> </a:t>
            </a:r>
            <a:r>
              <a:rPr lang="en-US" altLang="ru-RU" sz="2600" dirty="0" err="1" smtClean="0"/>
              <a:t>мг</a:t>
            </a:r>
            <a:r>
              <a:rPr lang="en-US" altLang="ru-RU" sz="2600" dirty="0" smtClean="0"/>
              <a:t>/%</a:t>
            </a:r>
            <a:r>
              <a:rPr lang="ru-RU" altLang="ru-RU" sz="2600" dirty="0" smtClean="0"/>
              <a:t>.</a:t>
            </a:r>
            <a:endParaRPr lang="en-US" altLang="ru-RU" sz="2600" dirty="0"/>
          </a:p>
          <a:p>
            <a:pPr algn="just"/>
            <a:r>
              <a:rPr lang="en-US" altLang="ru-RU" sz="2600" dirty="0" err="1"/>
              <a:t>Активирует</a:t>
            </a:r>
            <a:r>
              <a:rPr lang="en-US" altLang="ru-RU" sz="2600" dirty="0"/>
              <a:t> </a:t>
            </a:r>
            <a:r>
              <a:rPr lang="ru-RU" altLang="ru-RU" sz="2600" dirty="0" smtClean="0"/>
              <a:t>многие </a:t>
            </a:r>
            <a:r>
              <a:rPr lang="en-US" altLang="ru-RU" sz="2600" dirty="0" err="1" smtClean="0"/>
              <a:t>ферменты</a:t>
            </a:r>
            <a:r>
              <a:rPr lang="en-US" altLang="ru-RU" sz="2600" dirty="0" smtClean="0"/>
              <a:t> </a:t>
            </a:r>
            <a:r>
              <a:rPr lang="en-US" altLang="ru-RU" sz="2600" dirty="0"/>
              <a:t>- </a:t>
            </a:r>
            <a:r>
              <a:rPr lang="en-US" altLang="ru-RU" sz="2600" dirty="0" err="1"/>
              <a:t>пептидазы</a:t>
            </a:r>
            <a:r>
              <a:rPr lang="en-US" altLang="ru-RU" sz="2600" dirty="0"/>
              <a:t>, </a:t>
            </a:r>
            <a:r>
              <a:rPr lang="ru-RU" altLang="ru-RU" sz="2600" dirty="0" smtClean="0"/>
              <a:t>фосфатазу, а</a:t>
            </a:r>
            <a:r>
              <a:rPr lang="en-US" altLang="ru-RU" sz="2600" dirty="0" err="1" smtClean="0"/>
              <a:t>цетилхолинэстеразу</a:t>
            </a:r>
            <a:r>
              <a:rPr lang="ru-RU" altLang="ru-RU" sz="2600" dirty="0" smtClean="0"/>
              <a:t>, </a:t>
            </a:r>
            <a:r>
              <a:rPr lang="ru-RU" altLang="ru-RU" sz="2600" dirty="0" err="1" smtClean="0"/>
              <a:t>енолазу</a:t>
            </a:r>
            <a:r>
              <a:rPr lang="en-US" altLang="ru-RU" sz="2600" dirty="0" smtClean="0"/>
              <a:t>.</a:t>
            </a:r>
            <a:r>
              <a:rPr lang="ru-RU" altLang="ru-RU" sz="2600" dirty="0" smtClean="0"/>
              <a:t> </a:t>
            </a:r>
            <a:r>
              <a:rPr lang="en-US" altLang="ru-RU" sz="2600" dirty="0" err="1" smtClean="0"/>
              <a:t>Стимулирует</a:t>
            </a:r>
            <a:r>
              <a:rPr lang="en-US" altLang="ru-RU" sz="2600" dirty="0" smtClean="0"/>
              <a:t> </a:t>
            </a:r>
            <a:r>
              <a:rPr lang="en-US" altLang="ru-RU" sz="2600" dirty="0" err="1"/>
              <a:t>синтез</a:t>
            </a:r>
            <a:r>
              <a:rPr lang="en-US" altLang="ru-RU" sz="2600" dirty="0"/>
              <a:t> </a:t>
            </a:r>
            <a:r>
              <a:rPr lang="en-US" altLang="ru-RU" sz="2600" dirty="0" err="1" smtClean="0"/>
              <a:t>иммуноглобулинов</a:t>
            </a:r>
            <a:r>
              <a:rPr lang="ru-RU" altLang="ru-RU" sz="2600" dirty="0" smtClean="0"/>
              <a:t>. Магний участвует в терморегуляции и необходим для деятельности нервно-мышечного аппарата.</a:t>
            </a:r>
            <a:endParaRPr lang="en-US" altLang="ru-RU" sz="2600" dirty="0"/>
          </a:p>
          <a:p>
            <a:pPr algn="just"/>
            <a:r>
              <a:rPr lang="en-US" altLang="ru-RU" sz="2600" dirty="0" err="1"/>
              <a:t>При</a:t>
            </a:r>
            <a:r>
              <a:rPr lang="en-US" altLang="ru-RU" sz="2600" dirty="0"/>
              <a:t> </a:t>
            </a:r>
            <a:r>
              <a:rPr lang="en-US" altLang="ru-RU" sz="2600" dirty="0" err="1"/>
              <a:t>недостатке</a:t>
            </a:r>
            <a:r>
              <a:rPr lang="en-US" altLang="ru-RU" sz="2600" dirty="0"/>
              <a:t> Mg</a:t>
            </a:r>
            <a:r>
              <a:rPr lang="en-US" altLang="ru-RU" sz="2600" baseline="-25000" dirty="0"/>
              <a:t> </a:t>
            </a:r>
            <a:r>
              <a:rPr lang="en-US" altLang="ru-RU" sz="2600" dirty="0"/>
              <a:t>-</a:t>
            </a:r>
            <a:r>
              <a:rPr lang="en-US" altLang="ru-RU" sz="2600" dirty="0" err="1"/>
              <a:t>судороги</a:t>
            </a:r>
            <a:r>
              <a:rPr lang="en-US" altLang="ru-RU" sz="2600" dirty="0"/>
              <a:t> </a:t>
            </a:r>
            <a:r>
              <a:rPr lang="ru-RU" altLang="ru-RU" sz="2600" dirty="0" smtClean="0"/>
              <a:t>– </a:t>
            </a:r>
            <a:r>
              <a:rPr lang="ru-RU" sz="2600" dirty="0" err="1" smtClean="0"/>
              <a:t>гипомагниемия</a:t>
            </a:r>
            <a:r>
              <a:rPr lang="ru-RU" sz="2600" dirty="0" smtClean="0"/>
              <a:t> </a:t>
            </a:r>
            <a:r>
              <a:rPr lang="en-US" altLang="ru-RU" sz="2600" dirty="0" smtClean="0"/>
              <a:t>(“</a:t>
            </a:r>
            <a:r>
              <a:rPr lang="en-US" altLang="ru-RU" sz="2600" dirty="0" err="1"/>
              <a:t>травяная</a:t>
            </a:r>
            <a:r>
              <a:rPr lang="en-US" altLang="ru-RU" sz="2600" dirty="0"/>
              <a:t> </a:t>
            </a:r>
            <a:r>
              <a:rPr lang="en-US" altLang="ru-RU" sz="2600" dirty="0" err="1"/>
              <a:t>тетония</a:t>
            </a:r>
            <a:r>
              <a:rPr lang="en-US" altLang="ru-RU" sz="2600" dirty="0"/>
              <a:t>”), а </a:t>
            </a:r>
            <a:r>
              <a:rPr lang="en-US" altLang="ru-RU" sz="2600" dirty="0" err="1" smtClean="0"/>
              <a:t>при</a:t>
            </a:r>
            <a:r>
              <a:rPr lang="ru-RU" altLang="ru-RU" sz="2600" dirty="0" smtClean="0"/>
              <a:t> </a:t>
            </a:r>
            <a:r>
              <a:rPr lang="en-US" altLang="ru-RU" sz="2600" dirty="0" err="1" smtClean="0"/>
              <a:t>избытке</a:t>
            </a:r>
            <a:r>
              <a:rPr lang="en-US" altLang="ru-RU" sz="2600" dirty="0" smtClean="0"/>
              <a:t> – </a:t>
            </a:r>
            <a:r>
              <a:rPr lang="ru-RU" altLang="ru-RU" sz="2600" dirty="0" smtClean="0"/>
              <a:t>седативное действие, а затем </a:t>
            </a:r>
            <a:r>
              <a:rPr lang="en-US" altLang="ru-RU" sz="2600" dirty="0" err="1" smtClean="0"/>
              <a:t>угнетение</a:t>
            </a:r>
            <a:r>
              <a:rPr lang="en-US" altLang="ru-RU" sz="2600" dirty="0" smtClean="0"/>
              <a:t> </a:t>
            </a:r>
            <a:r>
              <a:rPr lang="en-US" altLang="ru-RU" sz="2600" dirty="0"/>
              <a:t>ЦНС </a:t>
            </a:r>
            <a:r>
              <a:rPr lang="en-US" altLang="ru-RU" sz="2600" dirty="0" smtClean="0"/>
              <a:t>(</a:t>
            </a:r>
            <a:r>
              <a:rPr lang="en-US" altLang="ru-RU" sz="2600" dirty="0" err="1" smtClean="0"/>
              <a:t>применялся</a:t>
            </a:r>
            <a:r>
              <a:rPr lang="en-US" altLang="ru-RU" sz="2600" dirty="0" smtClean="0"/>
              <a:t> </a:t>
            </a:r>
            <a:r>
              <a:rPr lang="en-US" altLang="ru-RU" sz="2600" dirty="0" err="1"/>
              <a:t>для</a:t>
            </a:r>
            <a:r>
              <a:rPr lang="en-US" altLang="ru-RU" sz="2600" dirty="0"/>
              <a:t> </a:t>
            </a:r>
            <a:r>
              <a:rPr lang="en-US" altLang="ru-RU" sz="2600" dirty="0" err="1" smtClean="0"/>
              <a:t>магнезиального</a:t>
            </a:r>
            <a:r>
              <a:rPr lang="en-US" altLang="ru-RU" sz="2600" dirty="0" smtClean="0"/>
              <a:t> </a:t>
            </a:r>
            <a:r>
              <a:rPr lang="en-US" altLang="ru-RU" sz="2600" dirty="0" err="1"/>
              <a:t>наркоза</a:t>
            </a:r>
            <a:r>
              <a:rPr lang="en-US" altLang="ru-RU" sz="2600" dirty="0" smtClean="0"/>
              <a:t>)</a:t>
            </a:r>
            <a:r>
              <a:rPr lang="ru-RU" altLang="ru-RU" sz="2600" dirty="0" smtClean="0"/>
              <a:t>.</a:t>
            </a:r>
          </a:p>
          <a:p>
            <a:pPr algn="just"/>
            <a:r>
              <a:rPr lang="ru-RU" altLang="ru-RU" sz="2600" dirty="0" smtClean="0"/>
              <a:t>Магний обеспечивает сохранность митохондрий и осуществление в них сопряжения окисления с </a:t>
            </a:r>
            <a:r>
              <a:rPr lang="ru-RU" altLang="ru-RU" sz="2600" dirty="0" err="1" smtClean="0"/>
              <a:t>фосфорилированием</a:t>
            </a:r>
            <a:r>
              <a:rPr lang="ru-RU" altLang="ru-RU" sz="2600" dirty="0" smtClean="0"/>
              <a:t>.</a:t>
            </a:r>
            <a:endParaRPr lang="en-US" alt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79512" y="116632"/>
            <a:ext cx="8856983" cy="6617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3200" b="1" dirty="0" smtClean="0"/>
              <a:t>Р</a:t>
            </a:r>
            <a:endParaRPr lang="ru-RU" altLang="ru-RU" sz="2800" dirty="0" smtClean="0"/>
          </a:p>
          <a:p>
            <a:pPr algn="just"/>
            <a:r>
              <a:rPr lang="ru-RU" altLang="ru-RU" sz="2800" dirty="0" smtClean="0"/>
              <a:t>составляет </a:t>
            </a:r>
            <a:r>
              <a:rPr lang="ru-RU" altLang="ru-RU" sz="2800" dirty="0"/>
              <a:t>около 1% от массы тела, поступает с </a:t>
            </a:r>
            <a:r>
              <a:rPr lang="ru-RU" altLang="ru-RU" sz="2800" dirty="0" smtClean="0"/>
              <a:t>кормами </a:t>
            </a:r>
            <a:r>
              <a:rPr lang="ru-RU" altLang="ru-RU" sz="2800" dirty="0"/>
              <a:t>в </a:t>
            </a:r>
            <a:r>
              <a:rPr lang="ru-RU" altLang="ru-RU" sz="2800" dirty="0" smtClean="0"/>
              <a:t>виде </a:t>
            </a:r>
            <a:r>
              <a:rPr lang="ru-RU" altLang="ru-RU" sz="2800" dirty="0"/>
              <a:t>солей </a:t>
            </a:r>
            <a:r>
              <a:rPr lang="ru-RU" altLang="ru-RU" sz="2800" dirty="0" smtClean="0"/>
              <a:t>Н</a:t>
            </a:r>
            <a:r>
              <a:rPr lang="ru-RU" altLang="ru-RU" sz="2800" baseline="-25000" dirty="0" smtClean="0"/>
              <a:t>3</a:t>
            </a:r>
            <a:r>
              <a:rPr lang="ru-RU" altLang="ru-RU" sz="2800" dirty="0" smtClean="0"/>
              <a:t>РО</a:t>
            </a:r>
            <a:r>
              <a:rPr lang="ru-RU" altLang="ru-RU" sz="2800" baseline="-25000" dirty="0" smtClean="0"/>
              <a:t>4</a:t>
            </a:r>
            <a:r>
              <a:rPr lang="ru-RU" altLang="ru-RU" sz="3600" baseline="-25000" dirty="0" smtClean="0"/>
              <a:t>.</a:t>
            </a:r>
            <a:r>
              <a:rPr lang="ru-RU" altLang="ru-RU" sz="2800" dirty="0" smtClean="0"/>
              <a:t>   В организме встречается как в неорганической форме так и органической.</a:t>
            </a:r>
          </a:p>
          <a:p>
            <a:r>
              <a:rPr lang="ru-RU" altLang="ru-RU" sz="2800" dirty="0" smtClean="0"/>
              <a:t>Содержится</a:t>
            </a:r>
            <a:r>
              <a:rPr lang="ru-RU" altLang="ru-RU" sz="2800" dirty="0"/>
              <a:t>: </a:t>
            </a:r>
          </a:p>
          <a:p>
            <a:r>
              <a:rPr lang="ru-RU" altLang="ru-RU" sz="2800" dirty="0"/>
              <a:t>1. До 70% в костях </a:t>
            </a:r>
            <a:r>
              <a:rPr lang="ru-RU" altLang="ru-RU" sz="2800" dirty="0" smtClean="0"/>
              <a:t>и зубах в </a:t>
            </a:r>
            <a:r>
              <a:rPr lang="ru-RU" altLang="ru-RU" sz="2800" dirty="0"/>
              <a:t>виде Са</a:t>
            </a:r>
            <a:r>
              <a:rPr lang="ru-RU" altLang="ru-RU" sz="2800" baseline="-25000" dirty="0"/>
              <a:t>3</a:t>
            </a:r>
            <a:r>
              <a:rPr lang="ru-RU" altLang="ru-RU" sz="2800" dirty="0"/>
              <a:t>(РО</a:t>
            </a:r>
            <a:r>
              <a:rPr lang="ru-RU" altLang="ru-RU" sz="2800" baseline="-25000" dirty="0"/>
              <a:t>4</a:t>
            </a:r>
            <a:r>
              <a:rPr lang="ru-RU" altLang="ru-RU" sz="2800" dirty="0"/>
              <a:t>)</a:t>
            </a:r>
            <a:r>
              <a:rPr lang="ru-RU" altLang="ru-RU" sz="2800" baseline="-25000" dirty="0"/>
              <a:t>2</a:t>
            </a:r>
            <a:r>
              <a:rPr lang="ru-RU" altLang="ru-RU" sz="2800" dirty="0"/>
              <a:t> и </a:t>
            </a:r>
            <a:r>
              <a:rPr lang="en-US" altLang="ru-RU" sz="2800" dirty="0"/>
              <a:t>Mg</a:t>
            </a:r>
            <a:r>
              <a:rPr lang="en-US" altLang="ru-RU" sz="2800" baseline="-25000" dirty="0"/>
              <a:t>3</a:t>
            </a:r>
            <a:r>
              <a:rPr lang="en-US" altLang="ru-RU" sz="2800" dirty="0"/>
              <a:t>(</a:t>
            </a:r>
            <a:r>
              <a:rPr lang="ru-RU" altLang="ru-RU" sz="2800" dirty="0"/>
              <a:t>РО</a:t>
            </a:r>
            <a:r>
              <a:rPr lang="ru-RU" altLang="ru-RU" sz="2800" baseline="-25000" dirty="0"/>
              <a:t>4</a:t>
            </a:r>
            <a:r>
              <a:rPr lang="ru-RU" altLang="ru-RU" sz="2800" dirty="0"/>
              <a:t>)</a:t>
            </a:r>
            <a:r>
              <a:rPr lang="ru-RU" altLang="ru-RU" sz="2800" baseline="-25000" dirty="0"/>
              <a:t>2</a:t>
            </a:r>
            <a:r>
              <a:rPr lang="ru-RU" altLang="ru-RU" sz="2800" dirty="0"/>
              <a:t>.</a:t>
            </a:r>
          </a:p>
          <a:p>
            <a:r>
              <a:rPr lang="ru-RU" altLang="ru-RU" sz="2800" dirty="0"/>
              <a:t>2. В </a:t>
            </a:r>
            <a:r>
              <a:rPr lang="ru-RU" altLang="ru-RU" sz="2800" dirty="0" err="1"/>
              <a:t>фосфопротеидах</a:t>
            </a:r>
            <a:r>
              <a:rPr lang="ru-RU" altLang="ru-RU" sz="2800" dirty="0"/>
              <a:t> </a:t>
            </a:r>
            <a:r>
              <a:rPr lang="ru-RU" altLang="ru-RU" sz="2800" dirty="0" smtClean="0"/>
              <a:t>(белки мозга, казеиноген, </a:t>
            </a:r>
            <a:r>
              <a:rPr lang="ru-RU" altLang="ru-RU" sz="2800" dirty="0" err="1" smtClean="0"/>
              <a:t>фосфорилаза</a:t>
            </a:r>
            <a:r>
              <a:rPr lang="ru-RU" altLang="ru-RU" sz="2800" dirty="0" smtClean="0"/>
              <a:t> и др.)</a:t>
            </a:r>
            <a:endParaRPr lang="ru-RU" altLang="ru-RU" sz="2800" dirty="0"/>
          </a:p>
          <a:p>
            <a:r>
              <a:rPr lang="ru-RU" altLang="ru-RU" sz="2800" dirty="0"/>
              <a:t>3. В фосфолипидах (лецитин)</a:t>
            </a:r>
          </a:p>
          <a:p>
            <a:r>
              <a:rPr lang="ru-RU" altLang="ru-RU" sz="2800" dirty="0"/>
              <a:t>4. В фосфорных эфирах углеводов (глюкозо-6-фосфат)</a:t>
            </a:r>
          </a:p>
          <a:p>
            <a:r>
              <a:rPr lang="ru-RU" altLang="ru-RU" sz="2800" dirty="0"/>
              <a:t>5. В РНК и ДНК</a:t>
            </a:r>
          </a:p>
          <a:p>
            <a:r>
              <a:rPr lang="ru-RU" altLang="ru-RU" sz="2800" dirty="0"/>
              <a:t>6. В макроэргических соединениях АТФ и АДФ, </a:t>
            </a:r>
            <a:r>
              <a:rPr lang="ru-RU" altLang="ru-RU" sz="2800" dirty="0" smtClean="0"/>
              <a:t>ЦТФ…,</a:t>
            </a:r>
            <a:endParaRPr lang="ru-RU" altLang="ru-RU" sz="2800" dirty="0"/>
          </a:p>
          <a:p>
            <a:r>
              <a:rPr lang="ru-RU" altLang="ru-RU" sz="2800" dirty="0" err="1"/>
              <a:t>креатинфосфат</a:t>
            </a:r>
            <a:endParaRPr lang="ru-RU" altLang="ru-RU" sz="2800" dirty="0"/>
          </a:p>
          <a:p>
            <a:r>
              <a:rPr lang="ru-RU" altLang="ru-RU" sz="2800" dirty="0"/>
              <a:t>7. В </a:t>
            </a:r>
            <a:r>
              <a:rPr lang="ru-RU" altLang="ru-RU" sz="2800" dirty="0" smtClean="0"/>
              <a:t>коферментах - </a:t>
            </a:r>
            <a:r>
              <a:rPr lang="ru-RU" altLang="ru-RU" sz="2800" dirty="0"/>
              <a:t>НАД, ФАД, </a:t>
            </a:r>
            <a:r>
              <a:rPr lang="ru-RU" altLang="ru-RU" sz="2800" dirty="0" smtClean="0"/>
              <a:t>ЛТПФ и др.</a:t>
            </a:r>
          </a:p>
          <a:p>
            <a:r>
              <a:rPr lang="ru-RU" altLang="ru-RU" sz="2800" dirty="0" smtClean="0"/>
              <a:t>8. Участвует в образовании буферных систем.</a:t>
            </a:r>
            <a:endParaRPr lang="ru-RU" alt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0688"/>
            <a:ext cx="84249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Регуляция обмена фосфора осуществляется </a:t>
            </a:r>
            <a:r>
              <a:rPr lang="ru-RU" dirty="0" err="1" smtClean="0"/>
              <a:t>паратгормоном</a:t>
            </a:r>
            <a:r>
              <a:rPr lang="ru-RU" dirty="0" smtClean="0"/>
              <a:t>, тироксином, эстрогенами. Обмен фосфора тесно сопряжен с обменом кальция. Поступающие фосфаты быстро появляются в составе органических соединений тканей, в первую очередь в составе АТФ. Поступающий в организм фосфор в виде неорганических соединений проходит длинный путь превращений с образованием органических фосфорных соединений, заканчивающийся вновь образованием неорганических фосфатов, выделяющихся из организма. </a:t>
            </a:r>
          </a:p>
          <a:p>
            <a:pPr algn="just"/>
            <a:r>
              <a:rPr lang="ru-RU" dirty="0" smtClean="0"/>
              <a:t>В крови Р содержится 4-6 мг/%. Участвует в реакциях </a:t>
            </a:r>
            <a:r>
              <a:rPr lang="ru-RU" dirty="0" err="1" smtClean="0"/>
              <a:t>фосфоролиза</a:t>
            </a:r>
            <a:r>
              <a:rPr lang="ru-RU" dirty="0" smtClean="0"/>
              <a:t> (гликогена). Выделяется через почки и кишечник. При недостатке Р у молодняка – задержка роста с возникновением рахита, у взрослых - остеомаляция, остеопороз, фиброзный остит.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11754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07504" y="188640"/>
            <a:ext cx="8928992" cy="5386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ru-RU" sz="3600" b="1" dirty="0"/>
              <a:t>S</a:t>
            </a:r>
            <a:r>
              <a:rPr lang="ru-RU" altLang="ru-RU" sz="2800" dirty="0"/>
              <a:t> </a:t>
            </a:r>
          </a:p>
          <a:p>
            <a:r>
              <a:rPr lang="ru-RU" altLang="ru-RU" sz="2800" dirty="0" smtClean="0"/>
              <a:t>составляет </a:t>
            </a:r>
            <a:r>
              <a:rPr lang="ru-RU" altLang="ru-RU" sz="2800" dirty="0"/>
              <a:t>около  0,2% от массы тела</a:t>
            </a:r>
          </a:p>
          <a:p>
            <a:r>
              <a:rPr lang="ru-RU" altLang="ru-RU" sz="2800" dirty="0"/>
              <a:t>Содержится:</a:t>
            </a:r>
          </a:p>
          <a:p>
            <a:r>
              <a:rPr lang="ru-RU" altLang="ru-RU" sz="2800" dirty="0"/>
              <a:t>1. В белках ( мет., </a:t>
            </a:r>
            <a:r>
              <a:rPr lang="ru-RU" altLang="ru-RU" sz="2800" dirty="0" err="1"/>
              <a:t>цис</a:t>
            </a:r>
            <a:r>
              <a:rPr lang="ru-RU" altLang="ru-RU" sz="2800" dirty="0"/>
              <a:t>.)</a:t>
            </a:r>
          </a:p>
          <a:p>
            <a:r>
              <a:rPr lang="ru-RU" altLang="ru-RU" sz="2800" dirty="0"/>
              <a:t>2. В витаминах - тиамин и биотин</a:t>
            </a:r>
          </a:p>
          <a:p>
            <a:r>
              <a:rPr lang="ru-RU" altLang="ru-RU" sz="2800" dirty="0"/>
              <a:t>3. В </a:t>
            </a:r>
            <a:r>
              <a:rPr lang="ru-RU" altLang="ru-RU" sz="2800" dirty="0" err="1"/>
              <a:t>хондроитин</a:t>
            </a:r>
            <a:r>
              <a:rPr lang="ru-RU" altLang="ru-RU" sz="2800" dirty="0"/>
              <a:t>-серной к-те</a:t>
            </a:r>
          </a:p>
          <a:p>
            <a:r>
              <a:rPr lang="ru-RU" altLang="ru-RU" sz="2800" dirty="0"/>
              <a:t>4. В таурине   </a:t>
            </a:r>
            <a:r>
              <a:rPr lang="en-US" altLang="ru-RU" sz="2800" dirty="0"/>
              <a:t>N</a:t>
            </a:r>
            <a:r>
              <a:rPr lang="ru-RU" altLang="ru-RU" sz="2800" dirty="0"/>
              <a:t>Н</a:t>
            </a:r>
            <a:r>
              <a:rPr lang="ru-RU" altLang="ru-RU" sz="2800" baseline="-25000" dirty="0"/>
              <a:t>2</a:t>
            </a:r>
            <a:r>
              <a:rPr lang="ru-RU" altLang="ru-RU" sz="2800" dirty="0"/>
              <a:t> - СН</a:t>
            </a:r>
            <a:r>
              <a:rPr lang="ru-RU" altLang="ru-RU" sz="2800" baseline="-25000" dirty="0"/>
              <a:t>2</a:t>
            </a:r>
            <a:r>
              <a:rPr lang="ru-RU" altLang="ru-RU" sz="2800" dirty="0"/>
              <a:t> - СН</a:t>
            </a:r>
            <a:r>
              <a:rPr lang="ru-RU" altLang="ru-RU" sz="2800" baseline="-25000" dirty="0"/>
              <a:t>2</a:t>
            </a:r>
            <a:r>
              <a:rPr lang="ru-RU" altLang="ru-RU" sz="2800" dirty="0"/>
              <a:t> - </a:t>
            </a:r>
            <a:r>
              <a:rPr lang="en-US" altLang="ru-RU" sz="2800" dirty="0"/>
              <a:t>SО</a:t>
            </a:r>
            <a:r>
              <a:rPr lang="en-US" altLang="ru-RU" sz="2800" baseline="-25000" dirty="0"/>
              <a:t>2</a:t>
            </a:r>
            <a:r>
              <a:rPr lang="en-US" altLang="ru-RU" sz="2800" dirty="0"/>
              <a:t>ОН</a:t>
            </a:r>
            <a:endParaRPr lang="ru-RU" altLang="ru-RU" sz="2800" dirty="0"/>
          </a:p>
          <a:p>
            <a:r>
              <a:rPr lang="ru-RU" altLang="ru-RU" sz="2800" dirty="0"/>
              <a:t>5. Образует </a:t>
            </a:r>
            <a:r>
              <a:rPr lang="en-US" altLang="ru-RU" sz="2800" dirty="0"/>
              <a:t>S - S </a:t>
            </a:r>
            <a:r>
              <a:rPr lang="en-US" altLang="ru-RU" sz="2800" dirty="0" err="1"/>
              <a:t>связи</a:t>
            </a:r>
            <a:r>
              <a:rPr lang="en-US" altLang="ru-RU" sz="2800" dirty="0"/>
              <a:t>  в </a:t>
            </a:r>
            <a:r>
              <a:rPr lang="en-US" altLang="ru-RU" sz="2800" dirty="0" err="1"/>
              <a:t>белках</a:t>
            </a:r>
            <a:r>
              <a:rPr lang="en-US" altLang="ru-RU" sz="2800" dirty="0"/>
              <a:t>, SН - </a:t>
            </a:r>
            <a:r>
              <a:rPr lang="en-US" altLang="ru-RU" sz="2800" dirty="0" err="1"/>
              <a:t>группы</a:t>
            </a:r>
            <a:r>
              <a:rPr lang="en-US" altLang="ru-RU" sz="2800" dirty="0"/>
              <a:t> в </a:t>
            </a:r>
            <a:r>
              <a:rPr lang="en-US" altLang="ru-RU" sz="2800" dirty="0" err="1" smtClean="0"/>
              <a:t>ферментах</a:t>
            </a:r>
            <a:r>
              <a:rPr lang="ru-RU" altLang="ru-RU" sz="2800" dirty="0" smtClean="0"/>
              <a:t> </a:t>
            </a:r>
            <a:r>
              <a:rPr lang="en-US" altLang="ru-RU" sz="2800" dirty="0" err="1" smtClean="0"/>
              <a:t>образуют</a:t>
            </a:r>
            <a:r>
              <a:rPr lang="en-US" altLang="ru-RU" sz="2800" dirty="0" smtClean="0"/>
              <a:t> </a:t>
            </a:r>
            <a:r>
              <a:rPr lang="en-US" altLang="ru-RU" sz="2800" dirty="0" err="1"/>
              <a:t>активные</a:t>
            </a:r>
            <a:r>
              <a:rPr lang="en-US" altLang="ru-RU" sz="2800" dirty="0"/>
              <a:t> </a:t>
            </a:r>
            <a:r>
              <a:rPr lang="en-US" altLang="ru-RU" sz="2800" dirty="0" err="1"/>
              <a:t>центры</a:t>
            </a:r>
            <a:endParaRPr lang="en-US" altLang="ru-RU" sz="2800" dirty="0"/>
          </a:p>
          <a:p>
            <a:r>
              <a:rPr lang="en-US" altLang="ru-RU" sz="2800" dirty="0"/>
              <a:t>6. </a:t>
            </a:r>
            <a:r>
              <a:rPr lang="en-US" altLang="ru-RU" sz="2800" dirty="0" err="1"/>
              <a:t>Образует</a:t>
            </a:r>
            <a:r>
              <a:rPr lang="en-US" altLang="ru-RU" sz="2800" dirty="0"/>
              <a:t> </a:t>
            </a:r>
            <a:r>
              <a:rPr lang="en-US" altLang="ru-RU" sz="2800" dirty="0" err="1"/>
              <a:t>парные</a:t>
            </a:r>
            <a:r>
              <a:rPr lang="en-US" altLang="ru-RU" sz="2800" dirty="0"/>
              <a:t> </a:t>
            </a:r>
            <a:r>
              <a:rPr lang="en-US" altLang="ru-RU" sz="2800" dirty="0" err="1"/>
              <a:t>серные</a:t>
            </a:r>
            <a:r>
              <a:rPr lang="en-US" altLang="ru-RU" sz="2800" dirty="0"/>
              <a:t> к-</a:t>
            </a:r>
            <a:r>
              <a:rPr lang="en-US" altLang="ru-RU" sz="2800" dirty="0" err="1"/>
              <a:t>ты</a:t>
            </a:r>
            <a:r>
              <a:rPr lang="en-US" altLang="ru-RU" sz="2800" dirty="0"/>
              <a:t> (</a:t>
            </a:r>
            <a:r>
              <a:rPr lang="en-US" altLang="ru-RU" sz="2800" dirty="0" err="1"/>
              <a:t>фенол-серная</a:t>
            </a:r>
            <a:r>
              <a:rPr lang="en-US" altLang="ru-RU" sz="2800" dirty="0"/>
              <a:t> к-</a:t>
            </a:r>
            <a:r>
              <a:rPr lang="en-US" altLang="ru-RU" sz="2800" dirty="0" err="1"/>
              <a:t>та</a:t>
            </a:r>
            <a:r>
              <a:rPr lang="en-US" altLang="ru-RU" sz="2800" dirty="0"/>
              <a:t>)</a:t>
            </a:r>
          </a:p>
          <a:p>
            <a:r>
              <a:rPr lang="ru-RU" altLang="ru-RU" sz="2800" dirty="0" smtClean="0"/>
              <a:t>7. </a:t>
            </a:r>
            <a:r>
              <a:rPr lang="en-US" altLang="ru-RU" sz="2800" dirty="0" err="1" smtClean="0"/>
              <a:t>До</a:t>
            </a:r>
            <a:r>
              <a:rPr lang="en-US" altLang="ru-RU" sz="2800" dirty="0" smtClean="0"/>
              <a:t> </a:t>
            </a:r>
            <a:r>
              <a:rPr lang="en-US" altLang="ru-RU" sz="2800" dirty="0"/>
              <a:t>2% </a:t>
            </a:r>
            <a:r>
              <a:rPr lang="en-US" altLang="ru-RU" sz="2800" dirty="0" err="1"/>
              <a:t>серы</a:t>
            </a:r>
            <a:r>
              <a:rPr lang="en-US" altLang="ru-RU" sz="2800" dirty="0"/>
              <a:t> </a:t>
            </a:r>
            <a:r>
              <a:rPr lang="en-US" altLang="ru-RU" sz="2800" dirty="0" err="1"/>
              <a:t>содержится</a:t>
            </a:r>
            <a:r>
              <a:rPr lang="en-US" altLang="ru-RU" sz="2800" dirty="0"/>
              <a:t>  в </a:t>
            </a:r>
            <a:r>
              <a:rPr lang="en-US" altLang="ru-RU" sz="2800" dirty="0" err="1"/>
              <a:t>белках</a:t>
            </a:r>
            <a:r>
              <a:rPr lang="en-US" altLang="ru-RU" sz="2800" dirty="0"/>
              <a:t> </a:t>
            </a:r>
            <a:r>
              <a:rPr lang="en-US" altLang="ru-RU" sz="2800" dirty="0" err="1"/>
              <a:t>кератинах</a:t>
            </a:r>
            <a:r>
              <a:rPr lang="en-US" altLang="ru-RU" sz="2800" dirty="0"/>
              <a:t> (</a:t>
            </a:r>
            <a:r>
              <a:rPr lang="en-US" altLang="ru-RU" sz="2800" dirty="0" err="1"/>
              <a:t>основной</a:t>
            </a:r>
            <a:r>
              <a:rPr lang="en-US" altLang="ru-RU" sz="2800" dirty="0"/>
              <a:t> </a:t>
            </a:r>
          </a:p>
          <a:p>
            <a:r>
              <a:rPr lang="en-US" altLang="ru-RU" sz="2800" dirty="0" err="1"/>
              <a:t>белок</a:t>
            </a:r>
            <a:r>
              <a:rPr lang="en-US" altLang="ru-RU" sz="2800" dirty="0"/>
              <a:t> </a:t>
            </a:r>
            <a:r>
              <a:rPr lang="en-US" altLang="ru-RU" sz="2800" dirty="0" err="1"/>
              <a:t>шерсти</a:t>
            </a:r>
            <a:r>
              <a:rPr lang="en-US" altLang="ru-RU" sz="2800" dirty="0"/>
              <a:t>, </a:t>
            </a:r>
            <a:r>
              <a:rPr lang="en-US" altLang="ru-RU" sz="2800" dirty="0" err="1"/>
              <a:t>перьев</a:t>
            </a:r>
            <a:r>
              <a:rPr lang="en-US" altLang="ru-RU" sz="2800" dirty="0"/>
              <a:t>, </a:t>
            </a:r>
            <a:r>
              <a:rPr lang="en-US" altLang="ru-RU" sz="2800" dirty="0" err="1"/>
              <a:t>рогов</a:t>
            </a:r>
            <a:r>
              <a:rPr lang="en-US" altLang="ru-RU" sz="2800" dirty="0"/>
              <a:t>, </a:t>
            </a:r>
            <a:r>
              <a:rPr lang="en-US" altLang="ru-RU" sz="2800" dirty="0" err="1"/>
              <a:t>копыт</a:t>
            </a:r>
            <a:r>
              <a:rPr lang="en-US" altLang="ru-RU" sz="2800" dirty="0" smtClean="0"/>
              <a:t>)</a:t>
            </a:r>
            <a:endParaRPr lang="en-US" alt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533400"/>
            <a:ext cx="7772400" cy="1143000"/>
          </a:xfrm>
        </p:spPr>
        <p:txBody>
          <a:bodyPr anchor="ctr"/>
          <a:lstStyle/>
          <a:p>
            <a:r>
              <a:rPr lang="ru-RU" altLang="ru-RU" sz="4400"/>
              <a:t>Обмен  воды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2133600"/>
            <a:ext cx="7620000" cy="4038600"/>
          </a:xfrm>
        </p:spPr>
        <p:txBody>
          <a:bodyPr/>
          <a:lstStyle/>
          <a:p>
            <a:r>
              <a:rPr lang="ru-RU" altLang="ru-RU" sz="3600" b="1" dirty="0"/>
              <a:t>Содержание воды у животных (%):</a:t>
            </a:r>
            <a:endParaRPr lang="ru-RU" altLang="ru-RU" sz="3200" dirty="0"/>
          </a:p>
          <a:p>
            <a:pPr algn="l"/>
            <a:r>
              <a:rPr lang="ru-RU" altLang="ru-RU" sz="3200" dirty="0"/>
              <a:t>Эмбрион 1 </a:t>
            </a:r>
            <a:r>
              <a:rPr lang="ru-RU" altLang="ru-RU" sz="3200" dirty="0" err="1"/>
              <a:t>мес</a:t>
            </a:r>
            <a:r>
              <a:rPr lang="ru-RU" altLang="ru-RU" sz="3200" dirty="0"/>
              <a:t> -  95 %</a:t>
            </a:r>
          </a:p>
          <a:p>
            <a:pPr algn="l"/>
            <a:r>
              <a:rPr lang="ru-RU" altLang="ru-RU" sz="3200" dirty="0"/>
              <a:t>новорожденные - 75%</a:t>
            </a:r>
          </a:p>
          <a:p>
            <a:pPr algn="l"/>
            <a:r>
              <a:rPr lang="ru-RU" altLang="ru-RU" sz="3200" dirty="0"/>
              <a:t>возраст 2 </a:t>
            </a:r>
            <a:r>
              <a:rPr lang="ru-RU" altLang="ru-RU" sz="3200" dirty="0" err="1"/>
              <a:t>мес</a:t>
            </a:r>
            <a:r>
              <a:rPr lang="ru-RU" altLang="ru-RU" sz="3200" dirty="0"/>
              <a:t> -     70%</a:t>
            </a:r>
          </a:p>
          <a:p>
            <a:pPr algn="l"/>
            <a:r>
              <a:rPr lang="ru-RU" altLang="ru-RU" sz="3200" dirty="0"/>
              <a:t>взрослые -            65%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79512" y="548680"/>
            <a:ext cx="8692280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800" dirty="0" smtClean="0"/>
              <a:t>С кормами поступает в составе мет. и </a:t>
            </a:r>
            <a:r>
              <a:rPr lang="ru-RU" altLang="ru-RU" sz="2800" dirty="0" err="1" smtClean="0"/>
              <a:t>цис</a:t>
            </a:r>
            <a:r>
              <a:rPr lang="ru-RU" altLang="ru-RU" sz="2800" dirty="0" smtClean="0"/>
              <a:t>. (85%) и </a:t>
            </a:r>
          </a:p>
          <a:p>
            <a:r>
              <a:rPr lang="ru-RU" altLang="ru-RU" sz="2800" dirty="0" smtClean="0"/>
              <a:t>сульфатов (15%).</a:t>
            </a:r>
          </a:p>
          <a:p>
            <a:r>
              <a:rPr lang="ru-RU" altLang="ru-RU" sz="2800" dirty="0" smtClean="0"/>
              <a:t>В тканях окисление серы идет по схеме:</a:t>
            </a:r>
          </a:p>
          <a:p>
            <a:r>
              <a:rPr lang="ru-RU" altLang="ru-RU" sz="2800" dirty="0" smtClean="0"/>
              <a:t>R - SH         S         SO</a:t>
            </a:r>
            <a:r>
              <a:rPr lang="ru-RU" altLang="ru-RU" sz="2000" dirty="0" smtClean="0"/>
              <a:t>2</a:t>
            </a:r>
            <a:r>
              <a:rPr lang="ru-RU" altLang="ru-RU" sz="2800" dirty="0" smtClean="0"/>
              <a:t>         SO</a:t>
            </a:r>
            <a:r>
              <a:rPr lang="ru-RU" altLang="ru-RU" sz="2000" dirty="0" smtClean="0"/>
              <a:t>3</a:t>
            </a:r>
            <a:r>
              <a:rPr lang="ru-RU" altLang="ru-RU" sz="2800" dirty="0" smtClean="0"/>
              <a:t>      SO</a:t>
            </a:r>
            <a:r>
              <a:rPr lang="ru-RU" altLang="ru-RU" sz="2000" dirty="0" smtClean="0"/>
              <a:t>4</a:t>
            </a:r>
            <a:r>
              <a:rPr lang="ru-RU" altLang="ru-RU" sz="2800" dirty="0" smtClean="0"/>
              <a:t> и сульфаты </a:t>
            </a:r>
          </a:p>
          <a:p>
            <a:r>
              <a:rPr lang="ru-RU" altLang="ru-RU" sz="2800" dirty="0" smtClean="0"/>
              <a:t>выделяются  через почки.</a:t>
            </a:r>
            <a:endParaRPr lang="ru-RU" altLang="ru-RU" sz="2800" dirty="0"/>
          </a:p>
          <a:p>
            <a:r>
              <a:rPr lang="ru-RU" altLang="ru-RU" sz="2800" dirty="0"/>
              <a:t>Высокая потребность в сере у молодняка (у овец -после</a:t>
            </a:r>
          </a:p>
          <a:p>
            <a:r>
              <a:rPr lang="ru-RU" altLang="ru-RU" sz="2800" dirty="0"/>
              <a:t>стрижки, у птиц - после линьки).</a:t>
            </a:r>
          </a:p>
          <a:p>
            <a:pPr algn="just"/>
            <a:r>
              <a:rPr lang="ru-RU" altLang="ru-RU" sz="2800" dirty="0" smtClean="0"/>
              <a:t>В </a:t>
            </a:r>
            <a:r>
              <a:rPr lang="ru-RU" altLang="ru-RU" sz="2800" dirty="0"/>
              <a:t>комбикорма для птицы и поросят добавляют </a:t>
            </a:r>
            <a:r>
              <a:rPr lang="ru-RU" altLang="ru-RU" sz="2800" dirty="0" smtClean="0"/>
              <a:t>синтетический </a:t>
            </a:r>
            <a:r>
              <a:rPr lang="ru-RU" altLang="ru-RU" sz="2800" dirty="0"/>
              <a:t>метионин  </a:t>
            </a:r>
            <a:r>
              <a:rPr lang="ru-RU" altLang="ru-RU" sz="2800" dirty="0" smtClean="0"/>
              <a:t>до 2 </a:t>
            </a:r>
            <a:r>
              <a:rPr lang="ru-RU" altLang="ru-RU" sz="2800" dirty="0"/>
              <a:t>кг/т</a:t>
            </a:r>
            <a:r>
              <a:rPr lang="ru-RU" altLang="ru-RU" sz="2800" dirty="0" smtClean="0"/>
              <a:t>, а  </a:t>
            </a:r>
            <a:r>
              <a:rPr lang="ru-RU" altLang="ru-RU" sz="2800" dirty="0"/>
              <a:t>жвачным  - элементарную кормовую серу или сульфаты</a:t>
            </a:r>
            <a:r>
              <a:rPr lang="ru-RU" altLang="ru-RU" sz="2800" dirty="0" smtClean="0"/>
              <a:t>, в </a:t>
            </a:r>
            <a:r>
              <a:rPr lang="ru-RU" altLang="ru-RU" sz="2800" dirty="0"/>
              <a:t>виде серно-солевых минеральных </a:t>
            </a:r>
            <a:r>
              <a:rPr lang="ru-RU" altLang="ru-RU" sz="2800" dirty="0" smtClean="0"/>
              <a:t>брикетов т.к</a:t>
            </a:r>
            <a:r>
              <a:rPr lang="ru-RU" altLang="ru-RU" sz="2800" dirty="0"/>
              <a:t>. </a:t>
            </a:r>
            <a:r>
              <a:rPr lang="ru-RU" altLang="ru-RU" sz="2800" dirty="0" smtClean="0"/>
              <a:t>микрофлора </a:t>
            </a:r>
            <a:r>
              <a:rPr lang="ru-RU" altLang="ru-RU" sz="2800" dirty="0" err="1"/>
              <a:t>преджелудков</a:t>
            </a:r>
            <a:r>
              <a:rPr lang="ru-RU" altLang="ru-RU" sz="2800" dirty="0"/>
              <a:t> использует их для </a:t>
            </a:r>
            <a:r>
              <a:rPr lang="ru-RU" altLang="ru-RU" sz="2800" dirty="0" smtClean="0"/>
              <a:t>синтеза </a:t>
            </a:r>
            <a:r>
              <a:rPr lang="ru-RU" altLang="ru-RU" sz="2800" dirty="0" err="1" smtClean="0"/>
              <a:t>цис</a:t>
            </a:r>
            <a:r>
              <a:rPr lang="ru-RU" altLang="ru-RU" sz="2800" dirty="0"/>
              <a:t>. и мет.</a:t>
            </a:r>
          </a:p>
          <a:p>
            <a:r>
              <a:rPr lang="ru-RU" altLang="ru-RU" sz="2800" dirty="0"/>
              <a:t>Регулирует обмен серы  гормон - альдостерон</a:t>
            </a:r>
            <a:r>
              <a:rPr lang="ru-RU" altLang="ru-RU" sz="2800" dirty="0" smtClean="0"/>
              <a:t>.</a:t>
            </a:r>
            <a:endParaRPr lang="ru-RU" altLang="ru-RU" sz="2800" dirty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1469504" y="2132856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460104" y="2132856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3831704" y="2132856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5050904" y="2132856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9034"/>
            <a:ext cx="870385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 smtClean="0"/>
              <a:t>Si</a:t>
            </a:r>
            <a:r>
              <a:rPr lang="ru-RU" dirty="0" smtClean="0"/>
              <a:t> - Кремний. Суточная потребность в кремнии у здорового взрослого человека составляет порядка 20-40 мг. Кремний ответственен за поддержание эластичности артерий, стимулирует деятельность иммунной системы, замедляет процессы старения в тканях - участвуют в реакциях, которые обеспечивают плотность структуры волокнистых тканей, тем самым, придавая им упругость, способствует росту волос и ногтей, играет важную роль в профилактике сердечно–сосудистых заболеваний, препятствует вредному воздействию алюминия на организм. Кремний необходим для усвоения организмом железа, кальция, микроэлементов - фтора, кобальта, марганца и огромного количества других жизненно важных минеральных элементов. Несмотря на то, что кремний способствует усвоению многих минеральных элементов, сам он в "чистом" виде не усваивается и для своего усвоения требует наличие кальция, калия, магния и марганца. Это означает, что лучше всего потребности организма в кремнии обеспечиваются за счет сбалансированного питания.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71448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7410" name="Text Box 2"/>
              <p:cNvSpPr txBox="1">
                <a:spLocks noChangeArrowheads="1"/>
              </p:cNvSpPr>
              <p:nvPr/>
            </p:nvSpPr>
            <p:spPr bwMode="auto">
              <a:xfrm>
                <a:off x="179512" y="188640"/>
                <a:ext cx="8824788" cy="628319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ru-RU" altLang="ru-RU" sz="3600" b="1" dirty="0" smtClean="0"/>
                  <a:t>Микроэлементы</a:t>
                </a:r>
              </a:p>
              <a:p>
                <a:pPr algn="just"/>
                <a:r>
                  <a:rPr lang="en-US" altLang="ru-RU" sz="2800" dirty="0" smtClean="0"/>
                  <a:t> </a:t>
                </a:r>
                <a:r>
                  <a:rPr lang="ru-RU" altLang="ru-RU" sz="2800" b="1" dirty="0" err="1" smtClean="0"/>
                  <a:t>Fe</a:t>
                </a:r>
                <a:r>
                  <a:rPr lang="ru-RU" altLang="ru-RU" sz="2800" dirty="0" smtClean="0"/>
                  <a:t> </a:t>
                </a:r>
              </a:p>
              <a:p>
                <a:pPr algn="just"/>
                <a:r>
                  <a:rPr lang="ru-RU" altLang="ru-RU" sz="2800" dirty="0" smtClean="0"/>
                  <a:t>поступает </a:t>
                </a:r>
                <a:r>
                  <a:rPr lang="ru-RU" altLang="ru-RU" sz="2800" dirty="0"/>
                  <a:t>с кормами в виде органических соединений</a:t>
                </a:r>
                <a:r>
                  <a:rPr lang="ru-RU" altLang="ru-RU" sz="2800" dirty="0" smtClean="0"/>
                  <a:t>.</a:t>
                </a:r>
              </a:p>
              <a:p>
                <a:pPr algn="just"/>
                <a:r>
                  <a:rPr lang="ru-RU" altLang="ru-RU" sz="2800" dirty="0" smtClean="0"/>
                  <a:t>Неорганическое железо усваивается очень плохо и больших дозах является токсичным.</a:t>
                </a:r>
              </a:p>
              <a:p>
                <a:pPr algn="just"/>
                <a:r>
                  <a:rPr lang="ru-RU" altLang="ru-RU" sz="2800" dirty="0" smtClean="0"/>
                  <a:t>Количество </a:t>
                </a:r>
                <a:r>
                  <a:rPr lang="ru-RU" altLang="ru-RU" sz="2800" dirty="0"/>
                  <a:t>железа в организме высших животных не превышает 45 мг/кг массы тела. Несмотря на </a:t>
                </a:r>
                <a:r>
                  <a:rPr lang="ru-RU" altLang="ru-RU" sz="2800" dirty="0" smtClean="0"/>
                  <a:t>это </a:t>
                </a:r>
                <a:r>
                  <a:rPr lang="ru-RU" altLang="ru-RU" sz="2800" dirty="0"/>
                  <a:t>его физиологическое значение очень велико. В желудке под влиянием </a:t>
                </a:r>
                <a:r>
                  <a:rPr lang="ru-RU" altLang="ru-RU" sz="2800" dirty="0" err="1"/>
                  <a:t>НСl</a:t>
                </a:r>
                <a:r>
                  <a:rPr lang="ru-RU" altLang="ru-RU" sz="2800" dirty="0"/>
                  <a:t> </a:t>
                </a:r>
                <a:r>
                  <a:rPr lang="ru-RU" altLang="ru-RU" sz="2800" dirty="0" smtClean="0"/>
                  <a:t>и О</a:t>
                </a:r>
                <a:r>
                  <a:rPr lang="ru-RU" altLang="ru-RU" sz="2000" dirty="0" smtClean="0"/>
                  <a:t>2</a:t>
                </a:r>
                <a:r>
                  <a:rPr lang="ru-RU" altLang="ru-RU" sz="28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ru-RU" altLang="ru-RU" sz="2800" dirty="0">
                            <a:latin typeface="+mj-lt"/>
                          </a:rPr>
                          <m:t>Fe</m:t>
                        </m:r>
                      </m:e>
                      <m:sup>
                        <m:r>
                          <a:rPr lang="en-US" altLang="ru-RU" sz="280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ru-RU" altLang="ru-RU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ru-RU" altLang="ru-RU" sz="2800" dirty="0"/>
                  <a:t>превращается в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ru-RU" altLang="ru-RU" sz="2800" dirty="0"/>
                          <m:t>Fe</m:t>
                        </m:r>
                      </m:e>
                      <m:sup>
                        <m:r>
                          <a:rPr lang="ru-RU" altLang="ru-RU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ru-RU" altLang="ru-RU" sz="2800" i="1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ru-RU" altLang="ru-RU" sz="2800" dirty="0"/>
                  <a:t>и соединяясь с белком образует </a:t>
                </a:r>
                <a:r>
                  <a:rPr lang="ru-RU" altLang="ru-RU" sz="2800" dirty="0" err="1"/>
                  <a:t>ферритин</a:t>
                </a:r>
                <a:r>
                  <a:rPr lang="ru-RU" altLang="ru-RU" sz="2800" dirty="0"/>
                  <a:t>, из тонкого отдела кишечника где происходит всасывание, поступает и откладывается в печени и селезенке, а часть поступает в костный мозг и используется для синтеза </a:t>
                </a:r>
                <a:r>
                  <a:rPr lang="ru-RU" altLang="ru-RU" sz="2800" dirty="0" err="1"/>
                  <a:t>гема</a:t>
                </a:r>
                <a:r>
                  <a:rPr lang="ru-RU" altLang="ru-RU" sz="2800" dirty="0"/>
                  <a:t>. </a:t>
                </a:r>
              </a:p>
            </p:txBody>
          </p:sp>
        </mc:Choice>
        <mc:Fallback>
          <p:sp>
            <p:nvSpPr>
              <p:cNvPr id="17410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9512" y="188640"/>
                <a:ext cx="8824788" cy="6283195"/>
              </a:xfrm>
              <a:prstGeom prst="rect">
                <a:avLst/>
              </a:prstGeom>
              <a:blipFill rotWithShape="0">
                <a:blip r:embed="rId2"/>
                <a:stretch>
                  <a:fillRect l="-2072" t="-1649" r="-1381" b="-1552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2"/>
            <a:ext cx="8928992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/>
              <a:t>Fe</a:t>
            </a:r>
            <a:r>
              <a:rPr lang="ru-RU" dirty="0"/>
              <a:t> используется для синтеза </a:t>
            </a:r>
            <a:r>
              <a:rPr lang="ru-RU" dirty="0" err="1"/>
              <a:t>Нв</a:t>
            </a:r>
            <a:r>
              <a:rPr lang="ru-RU" dirty="0"/>
              <a:t> (70%), миоглобина, ферментов - каталаза, </a:t>
            </a:r>
            <a:r>
              <a:rPr lang="ru-RU" dirty="0" err="1"/>
              <a:t>пероксидаза</a:t>
            </a:r>
            <a:r>
              <a:rPr lang="ru-RU" dirty="0"/>
              <a:t>, </a:t>
            </a:r>
            <a:r>
              <a:rPr lang="ru-RU" dirty="0" err="1"/>
              <a:t>цитохромов</a:t>
            </a:r>
            <a:r>
              <a:rPr lang="ru-RU" dirty="0"/>
              <a:t> (тканевое дыхание). При распаде </a:t>
            </a:r>
            <a:r>
              <a:rPr lang="ru-RU" dirty="0" err="1"/>
              <a:t>Нв</a:t>
            </a:r>
            <a:r>
              <a:rPr lang="ru-RU" dirty="0"/>
              <a:t> - </a:t>
            </a:r>
            <a:r>
              <a:rPr lang="ru-RU" dirty="0" err="1"/>
              <a:t>Fe</a:t>
            </a:r>
            <a:r>
              <a:rPr lang="ru-RU" dirty="0"/>
              <a:t> откладывается в печени в коллоидной форме – </a:t>
            </a:r>
            <a:r>
              <a:rPr lang="ru-RU" dirty="0" err="1"/>
              <a:t>гемоседерин</a:t>
            </a:r>
            <a:r>
              <a:rPr lang="ru-RU" dirty="0"/>
              <a:t> (депо железа в организме). При недостатке </a:t>
            </a:r>
            <a:r>
              <a:rPr lang="ru-RU" dirty="0" err="1"/>
              <a:t>Fe</a:t>
            </a:r>
            <a:r>
              <a:rPr lang="ru-RU" dirty="0"/>
              <a:t> возникает малокровие (анемия), особенно у поросят, т.к. в молоке свиноматок мало </a:t>
            </a:r>
            <a:r>
              <a:rPr lang="ru-RU" dirty="0" err="1"/>
              <a:t>Fe</a:t>
            </a:r>
            <a:r>
              <a:rPr lang="ru-RU" dirty="0" smtClean="0"/>
              <a:t>.</a:t>
            </a:r>
          </a:p>
          <a:p>
            <a:pPr algn="just"/>
            <a:r>
              <a:rPr lang="ru-RU" sz="2800" b="1" dirty="0" err="1" smtClean="0"/>
              <a:t>Cu</a:t>
            </a:r>
            <a:r>
              <a:rPr lang="ru-RU" sz="2800" dirty="0" smtClean="0"/>
              <a:t> </a:t>
            </a:r>
            <a:r>
              <a:rPr lang="ru-RU" sz="2800" dirty="0"/>
              <a:t>- накапливается в печени (до 5 мг/%). В крови содержится до 0,1 мг% меди. Лучше усваивается медь из ее органических соединений.</a:t>
            </a:r>
          </a:p>
          <a:p>
            <a:r>
              <a:rPr lang="ru-RU" sz="2800" dirty="0"/>
              <a:t>Функции:</a:t>
            </a:r>
          </a:p>
          <a:p>
            <a:r>
              <a:rPr lang="ru-RU" sz="2800" dirty="0"/>
              <a:t>1. В составе ферментов или как их активатор, в процессе </a:t>
            </a:r>
            <a:r>
              <a:rPr lang="ru-RU" sz="2800" dirty="0" smtClean="0"/>
              <a:t>кроветворения. Стимулирует  </a:t>
            </a:r>
            <a:r>
              <a:rPr lang="ru-RU" sz="2800" dirty="0"/>
              <a:t>синтез </a:t>
            </a:r>
            <a:r>
              <a:rPr lang="ru-RU" sz="2800" dirty="0" err="1" smtClean="0"/>
              <a:t>Нв</a:t>
            </a:r>
            <a:r>
              <a:rPr lang="ru-RU" sz="2800" dirty="0" smtClean="0"/>
              <a:t>.</a:t>
            </a:r>
            <a:endParaRPr lang="ru-RU" sz="2800" dirty="0"/>
          </a:p>
          <a:p>
            <a:r>
              <a:rPr lang="ru-RU" sz="2800" dirty="0"/>
              <a:t>2. Активирует гормон  </a:t>
            </a:r>
            <a:r>
              <a:rPr lang="ru-RU" sz="2800" dirty="0" smtClean="0"/>
              <a:t>инсулин.</a:t>
            </a:r>
            <a:endParaRPr lang="ru-RU" sz="2800" dirty="0"/>
          </a:p>
          <a:p>
            <a:r>
              <a:rPr lang="ru-RU" sz="2800" dirty="0"/>
              <a:t>3. Входит в состав </a:t>
            </a:r>
            <a:r>
              <a:rPr lang="ru-RU" sz="2800" dirty="0" err="1" smtClean="0"/>
              <a:t>цитохромоксидазы</a:t>
            </a:r>
            <a:r>
              <a:rPr lang="ru-RU" sz="2800" dirty="0" smtClean="0"/>
              <a:t>,</a:t>
            </a:r>
            <a:r>
              <a:rPr lang="ru-RU" sz="2800" dirty="0"/>
              <a:t> </a:t>
            </a:r>
            <a:r>
              <a:rPr lang="ru-RU" sz="2800" dirty="0" err="1" smtClean="0"/>
              <a:t>тирозиназы</a:t>
            </a:r>
            <a:r>
              <a:rPr lang="ru-RU" sz="2800" dirty="0" smtClean="0"/>
              <a:t>.</a:t>
            </a:r>
          </a:p>
          <a:p>
            <a:r>
              <a:rPr lang="ru-RU" sz="2800" dirty="0"/>
              <a:t>4. В печени находится в составе </a:t>
            </a:r>
            <a:r>
              <a:rPr lang="ru-RU" sz="2800" dirty="0" err="1"/>
              <a:t>гепатокупреина</a:t>
            </a:r>
            <a:r>
              <a:rPr lang="ru-RU" sz="2800" dirty="0"/>
              <a:t>, служит депо меди в </a:t>
            </a:r>
            <a:r>
              <a:rPr lang="ru-RU" sz="2800" dirty="0" smtClean="0"/>
              <a:t>организме.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79512" y="1196752"/>
            <a:ext cx="8784976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При недостатке </a:t>
            </a:r>
            <a:r>
              <a:rPr lang="ru-RU" sz="2800" dirty="0" err="1"/>
              <a:t>Cu</a:t>
            </a:r>
            <a:r>
              <a:rPr lang="ru-RU" sz="2800" dirty="0"/>
              <a:t> – развивается анемия, остеопороз, а у телят и ягнят </a:t>
            </a:r>
            <a:r>
              <a:rPr lang="ru-RU" sz="2800" dirty="0" err="1"/>
              <a:t>рахитоподобное</a:t>
            </a:r>
            <a:r>
              <a:rPr lang="ru-RU" sz="2800" dirty="0"/>
              <a:t> заболевание, нарушения развития головного мозга, у самок прерывается беременность, у овец снижается качество </a:t>
            </a:r>
            <a:r>
              <a:rPr lang="ru-RU" sz="2800" dirty="0" smtClean="0"/>
              <a:t>шерсти</a:t>
            </a:r>
            <a:r>
              <a:rPr lang="ru-RU" sz="2800" dirty="0"/>
              <a:t>,</a:t>
            </a:r>
            <a:r>
              <a:rPr lang="ru-RU" sz="2800" dirty="0" smtClean="0"/>
              <a:t> </a:t>
            </a:r>
            <a:r>
              <a:rPr lang="ru-RU" sz="2800" dirty="0"/>
              <a:t>нарушение координации </a:t>
            </a:r>
            <a:r>
              <a:rPr lang="ru-RU" sz="2800" dirty="0" smtClean="0"/>
              <a:t>движений.</a:t>
            </a:r>
            <a:endParaRPr lang="ru-RU" sz="2800" dirty="0"/>
          </a:p>
          <a:p>
            <a:pPr algn="just"/>
            <a:r>
              <a:rPr lang="ru-RU" sz="2800" dirty="0"/>
              <a:t>Перечисленные выше нарушения в организме, вызванные недостатком меди, усугубляются при недостаточности в организме кобальта.</a:t>
            </a:r>
          </a:p>
          <a:p>
            <a:endParaRPr lang="en-US" altLang="ru-RU" sz="36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78497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J</a:t>
            </a:r>
            <a:r>
              <a:rPr lang="ru-RU" sz="2800" dirty="0"/>
              <a:t> </a:t>
            </a:r>
          </a:p>
          <a:p>
            <a:pPr algn="just"/>
            <a:r>
              <a:rPr lang="ru-RU" sz="2800" dirty="0"/>
              <a:t> </a:t>
            </a:r>
            <a:r>
              <a:rPr lang="ru-RU" sz="2600" dirty="0"/>
              <a:t>поступает с </a:t>
            </a:r>
            <a:r>
              <a:rPr lang="ru-RU" sz="2600" dirty="0" smtClean="0"/>
              <a:t>водой </a:t>
            </a:r>
            <a:r>
              <a:rPr lang="ru-RU" sz="2600" dirty="0"/>
              <a:t>и кормом, всасывается в желудке и проксимальной части кишечника, накапливается в щитовидной железе (до 30 мг %) и идет на синтез </a:t>
            </a:r>
            <a:r>
              <a:rPr lang="ru-RU" sz="2600" dirty="0" err="1"/>
              <a:t>тиреоглобулина</a:t>
            </a:r>
            <a:r>
              <a:rPr lang="ru-RU" sz="2600" dirty="0"/>
              <a:t> и гормонов. </a:t>
            </a:r>
            <a:endParaRPr lang="ru-RU" sz="2600" dirty="0" smtClean="0"/>
          </a:p>
          <a:p>
            <a:pPr algn="just"/>
            <a:r>
              <a:rPr lang="ru-RU" sz="2600" dirty="0" err="1"/>
              <a:t>Иод</a:t>
            </a:r>
            <a:r>
              <a:rPr lang="ru-RU" sz="2600" dirty="0"/>
              <a:t> необходим для синтеза тироксина, </a:t>
            </a:r>
            <a:r>
              <a:rPr lang="ru-RU" sz="2600" dirty="0" smtClean="0"/>
              <a:t>который </a:t>
            </a:r>
            <a:r>
              <a:rPr lang="ru-RU" sz="2600" dirty="0"/>
              <a:t>влияет на синтез и дифференциацию белков, обмен энергии и эффективность ее использования.</a:t>
            </a:r>
          </a:p>
          <a:p>
            <a:pPr algn="just"/>
            <a:r>
              <a:rPr lang="ru-RU" sz="2600" dirty="0"/>
              <a:t>При недостатке </a:t>
            </a:r>
            <a:r>
              <a:rPr lang="ru-RU" sz="2600" dirty="0" smtClean="0"/>
              <a:t>нарушение </a:t>
            </a:r>
            <a:r>
              <a:rPr lang="ru-RU" sz="2600" dirty="0"/>
              <a:t>ряда функций организма - эндемический зоб, задержка роста, падение продуктивности, снижение устойчивости к инфекционным и незаразным болезням, нарушается воспроизводительная функция. У птиц при недостатке </a:t>
            </a:r>
            <a:r>
              <a:rPr lang="ru-RU" sz="2600" dirty="0" err="1"/>
              <a:t>иода</a:t>
            </a:r>
            <a:r>
              <a:rPr lang="ru-RU" sz="2600" dirty="0"/>
              <a:t> снижается яйценоскость, свиньи рождают непокрытых шерстью поросят.</a:t>
            </a:r>
          </a:p>
          <a:p>
            <a:r>
              <a:rPr lang="ru-RU" sz="2600" dirty="0" smtClean="0"/>
              <a:t>В </a:t>
            </a:r>
            <a:r>
              <a:rPr lang="ru-RU" sz="2600" dirty="0"/>
              <a:t>корма добавляют КJ или </a:t>
            </a:r>
            <a:r>
              <a:rPr lang="ru-RU" sz="2600" dirty="0" smtClean="0"/>
              <a:t>используют йодированную </a:t>
            </a:r>
            <a:r>
              <a:rPr lang="ru-RU" sz="2600" dirty="0"/>
              <a:t>соль (</a:t>
            </a:r>
            <a:r>
              <a:rPr lang="ru-RU" sz="2600" dirty="0" smtClean="0"/>
              <a:t>20 г </a:t>
            </a:r>
            <a:r>
              <a:rPr lang="ru-RU" sz="2600" dirty="0"/>
              <a:t>КJ на 1 т поваренной соли).</a:t>
            </a:r>
          </a:p>
        </p:txBody>
      </p:sp>
    </p:spTree>
    <p:extLst>
      <p:ext uri="{BB962C8B-B14F-4D97-AF65-F5344CB8AC3E}">
        <p14:creationId xmlns:p14="http://schemas.microsoft.com/office/powerpoint/2010/main" val="14389196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794125" y="752475"/>
            <a:ext cx="184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 sz="2800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72008" y="93394"/>
            <a:ext cx="9036496" cy="6647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ru-RU" sz="2800" b="1" dirty="0"/>
              <a:t>Zn</a:t>
            </a:r>
            <a:r>
              <a:rPr lang="en-US" altLang="ru-RU" sz="3600" b="1" dirty="0"/>
              <a:t> </a:t>
            </a:r>
            <a:endParaRPr lang="ru-RU" altLang="ru-RU" sz="3600" b="1" dirty="0"/>
          </a:p>
          <a:p>
            <a:pPr algn="just"/>
            <a:r>
              <a:rPr lang="ru-RU" sz="2600" dirty="0" smtClean="0"/>
              <a:t>как </a:t>
            </a:r>
            <a:r>
              <a:rPr lang="ru-RU" sz="2600" dirty="0"/>
              <a:t>и медь, содержится во всех тканях, но в </a:t>
            </a:r>
            <a:r>
              <a:rPr lang="ru-RU" sz="2600" dirty="0" err="1"/>
              <a:t>бóльших</a:t>
            </a:r>
            <a:r>
              <a:rPr lang="ru-RU" sz="2600" dirty="0"/>
              <a:t> количествах, чем последняя. Он всасывается в сычуге и в тонком кишечнике, а у птиц и в мышечном желудке. Цинк избирательно депонируется в семенниках (6-8 мг %), поджелудочной железе (до 4 мг %), печени (3,5-8,6 мг %), мышцах (4,5-6,0 мг %, костях (до 30 мг %). Входит в состав </a:t>
            </a:r>
            <a:r>
              <a:rPr lang="ru-RU" sz="2600" dirty="0" err="1" smtClean="0"/>
              <a:t>карбоксиполипептидазы</a:t>
            </a:r>
            <a:r>
              <a:rPr lang="ru-RU" sz="2600" dirty="0"/>
              <a:t>, </a:t>
            </a:r>
            <a:r>
              <a:rPr lang="ru-RU" sz="2600" dirty="0" err="1" smtClean="0"/>
              <a:t>лактатдегирогеназы</a:t>
            </a:r>
            <a:r>
              <a:rPr lang="ru-RU" sz="2600" dirty="0" smtClean="0"/>
              <a:t> гормона </a:t>
            </a:r>
            <a:r>
              <a:rPr lang="ru-RU" sz="2600" dirty="0"/>
              <a:t>инсулина, </a:t>
            </a:r>
            <a:r>
              <a:rPr lang="ru-RU" sz="2600" dirty="0" err="1" smtClean="0"/>
              <a:t>уреазу</a:t>
            </a:r>
            <a:r>
              <a:rPr lang="ru-RU" sz="2600" dirty="0" smtClean="0"/>
              <a:t>. </a:t>
            </a:r>
            <a:r>
              <a:rPr lang="ru-RU" sz="2600" dirty="0"/>
              <a:t>Он повышает активность </a:t>
            </a:r>
            <a:r>
              <a:rPr lang="ru-RU" sz="2600" dirty="0" err="1"/>
              <a:t>ацетилирующих</a:t>
            </a:r>
            <a:r>
              <a:rPr lang="ru-RU" sz="2600" dirty="0"/>
              <a:t> ферментов и фосфатазы, амилазы, </a:t>
            </a:r>
            <a:r>
              <a:rPr lang="ru-RU" sz="2600" dirty="0" err="1"/>
              <a:t>енолазы</a:t>
            </a:r>
            <a:r>
              <a:rPr lang="ru-RU" sz="2600" dirty="0"/>
              <a:t> и др. Необходим для формирования четвертичной структуры инсулина и глюкагона, активирует половые гормоны (фолликулин, тестостерон) и гормоны передней доли гипофиза (тиреотропный, гонадотропные), задерживает свертываемость крови. Цинк индуцирует синтез РНК, а через нее и синтез белков. Стимулирует образование иммунных белков, ОВР</a:t>
            </a:r>
            <a:r>
              <a:rPr lang="ru-RU" sz="2600" dirty="0" smtClean="0"/>
              <a:t>.</a:t>
            </a:r>
            <a:endParaRPr lang="ru-RU" sz="2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8569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При его недостатке снижается </a:t>
            </a:r>
            <a:r>
              <a:rPr lang="ru-RU" dirty="0" err="1"/>
              <a:t>поедаемость</a:t>
            </a:r>
            <a:r>
              <a:rPr lang="ru-RU" dirty="0"/>
              <a:t> кормов, задерживается рост, возникают </a:t>
            </a:r>
            <a:r>
              <a:rPr lang="ru-RU" dirty="0" err="1"/>
              <a:t>паракератозы</a:t>
            </a:r>
            <a:r>
              <a:rPr lang="ru-RU" dirty="0"/>
              <a:t> (утолщение и разрыхление рогового слоя эпителия за счет нарушения синтеза кератинов), угнетается синтез белков и жиров, снижается плодовитость самок, задержка </a:t>
            </a:r>
            <a:r>
              <a:rPr lang="ru-RU" dirty="0" err="1"/>
              <a:t>спермиогенеза</a:t>
            </a:r>
            <a:r>
              <a:rPr lang="ru-RU" dirty="0"/>
              <a:t> у самцов, у </a:t>
            </a:r>
            <a:r>
              <a:rPr lang="ru-RU" dirty="0" err="1"/>
              <a:t>лактирующих</a:t>
            </a:r>
            <a:r>
              <a:rPr lang="ru-RU" dirty="0"/>
              <a:t> коров снижается жирность молока. Цинк также оказывает влияние на все стороны обмена веществ в организме животных (белков, углеводов, липидов и минеральных веществ.</a:t>
            </a:r>
          </a:p>
          <a:p>
            <a:r>
              <a:rPr lang="ru-RU" dirty="0"/>
              <a:t>Избыток цинка удаляется из организма в составе желчи через желудочно-кишечный тракт</a:t>
            </a:r>
            <a:r>
              <a:rPr lang="ru-RU" dirty="0" smtClean="0"/>
              <a:t>.</a:t>
            </a:r>
            <a:endParaRPr lang="en-US" altLang="ru-RU" dirty="0"/>
          </a:p>
          <a:p>
            <a:endParaRPr lang="ru-RU" dirty="0" smtClean="0"/>
          </a:p>
          <a:p>
            <a:pPr algn="just"/>
            <a:r>
              <a:rPr lang="ru-RU" b="1" dirty="0" smtClean="0"/>
              <a:t>Со</a:t>
            </a:r>
            <a:r>
              <a:rPr lang="ru-RU" dirty="0" smtClean="0"/>
              <a:t> </a:t>
            </a:r>
            <a:r>
              <a:rPr lang="ru-RU" dirty="0"/>
              <a:t>- Всасывание кобальта в желудочно-кишечном тракте </a:t>
            </a:r>
            <a:r>
              <a:rPr lang="ru-RU" dirty="0" smtClean="0"/>
              <a:t>ограничено</a:t>
            </a:r>
            <a:r>
              <a:rPr lang="ru-RU" dirty="0"/>
              <a:t>, а значительная часть его после всасывания выделяется с мочой. В организме накапливается в печени, где преимущественно находится в составе витамина </a:t>
            </a:r>
            <a:r>
              <a:rPr lang="ru-RU" dirty="0" smtClean="0"/>
              <a:t>В</a:t>
            </a:r>
            <a:r>
              <a:rPr lang="ru-RU" sz="1800" dirty="0" smtClean="0"/>
              <a:t>12</a:t>
            </a:r>
            <a:r>
              <a:rPr lang="ru-RU" dirty="0"/>
              <a:t> </a:t>
            </a:r>
            <a:r>
              <a:rPr lang="ru-RU" dirty="0" smtClean="0"/>
              <a:t>(4,5%).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93540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20688"/>
            <a:ext cx="84969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</a:t>
            </a:r>
            <a:r>
              <a:rPr lang="ru-RU" sz="1800" dirty="0"/>
              <a:t>12</a:t>
            </a:r>
            <a:r>
              <a:rPr lang="ru-RU" dirty="0"/>
              <a:t> </a:t>
            </a:r>
            <a:r>
              <a:rPr lang="ru-RU" dirty="0" smtClean="0"/>
              <a:t>играет </a:t>
            </a:r>
            <a:r>
              <a:rPr lang="ru-RU" dirty="0"/>
              <a:t>очень важную роль в синтезе нуклеиновых кислот, процессе кроветворения, образовании </a:t>
            </a:r>
            <a:r>
              <a:rPr lang="ru-RU" dirty="0" err="1"/>
              <a:t>гемсодержащих</a:t>
            </a:r>
            <a:r>
              <a:rPr lang="ru-RU" dirty="0"/>
              <a:t> белков (гемоглобин, </a:t>
            </a:r>
            <a:r>
              <a:rPr lang="ru-RU" dirty="0" err="1"/>
              <a:t>цитохромы</a:t>
            </a:r>
            <a:r>
              <a:rPr lang="ru-RU" dirty="0"/>
              <a:t>, каталаза). Входит в состав ряда </a:t>
            </a:r>
            <a:r>
              <a:rPr lang="ru-RU" dirty="0" err="1"/>
              <a:t>металлоэнзимов</a:t>
            </a:r>
            <a:r>
              <a:rPr lang="ru-RU" dirty="0"/>
              <a:t> – </a:t>
            </a:r>
            <a:r>
              <a:rPr lang="ru-RU" dirty="0" err="1"/>
              <a:t>трансферазы</a:t>
            </a:r>
            <a:r>
              <a:rPr lang="ru-RU" dirty="0"/>
              <a:t>, </a:t>
            </a:r>
            <a:r>
              <a:rPr lang="ru-RU" dirty="0" err="1"/>
              <a:t>изомеразы</a:t>
            </a:r>
            <a:r>
              <a:rPr lang="ru-RU" dirty="0"/>
              <a:t>, </a:t>
            </a:r>
            <a:r>
              <a:rPr lang="ru-RU" dirty="0" err="1"/>
              <a:t>дипептидазы</a:t>
            </a:r>
            <a:r>
              <a:rPr lang="ru-RU" dirty="0"/>
              <a:t>. Активирует ферменты </a:t>
            </a:r>
            <a:r>
              <a:rPr lang="ru-RU" dirty="0" err="1"/>
              <a:t>пируваткарбоксилазы</a:t>
            </a:r>
            <a:r>
              <a:rPr lang="ru-RU" dirty="0"/>
              <a:t>, </a:t>
            </a:r>
            <a:r>
              <a:rPr lang="ru-RU" dirty="0" err="1"/>
              <a:t>метилтрансферазу</a:t>
            </a:r>
            <a:r>
              <a:rPr lang="ru-RU" dirty="0"/>
              <a:t>, аргиназу, щелочной </a:t>
            </a:r>
            <a:r>
              <a:rPr lang="ru-RU" dirty="0" err="1"/>
              <a:t>фосфотазы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У жвачных В</a:t>
            </a:r>
            <a:r>
              <a:rPr lang="ru-RU" sz="1800" dirty="0"/>
              <a:t>12</a:t>
            </a:r>
            <a:r>
              <a:rPr lang="ru-RU" dirty="0"/>
              <a:t> синтезируется в рубце с </a:t>
            </a:r>
            <a:r>
              <a:rPr lang="ru-RU" dirty="0" err="1"/>
              <a:t>использов</a:t>
            </a:r>
            <a:r>
              <a:rPr lang="ru-RU" dirty="0"/>
              <a:t>. СоCl</a:t>
            </a:r>
            <a:r>
              <a:rPr lang="ru-RU" sz="1800" dirty="0"/>
              <a:t>2</a:t>
            </a:r>
          </a:p>
          <a:p>
            <a:pPr algn="just"/>
            <a:r>
              <a:rPr lang="ru-RU" dirty="0"/>
              <a:t>Богаты кобальтом рыбная мука, отруби пшеничные, свекольная ботва.</a:t>
            </a:r>
          </a:p>
          <a:p>
            <a:pPr algn="just"/>
            <a:r>
              <a:rPr lang="ru-RU" dirty="0"/>
              <a:t>Недостаток сопровождается задержкой роста, исхуданием, анемией. У жвачных наблюдается ухудшение </a:t>
            </a:r>
            <a:r>
              <a:rPr lang="ru-RU" dirty="0" err="1"/>
              <a:t>поедаемости</a:t>
            </a:r>
            <a:r>
              <a:rPr lang="ru-RU" dirty="0"/>
              <a:t> и усвоения кормов, так как в </a:t>
            </a:r>
            <a:r>
              <a:rPr lang="ru-RU" dirty="0" err="1"/>
              <a:t>преджелудках</a:t>
            </a:r>
            <a:r>
              <a:rPr lang="ru-RU" dirty="0"/>
              <a:t> угнетается размножение бактерий, меняется их видовой состав.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11914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07504" y="116632"/>
            <a:ext cx="8892480" cy="6247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altLang="ru-RU" sz="3600" b="1" dirty="0"/>
              <a:t>Se</a:t>
            </a:r>
            <a:r>
              <a:rPr lang="ru-RU" altLang="ru-RU" sz="3600" b="1" dirty="0"/>
              <a:t> </a:t>
            </a:r>
            <a:r>
              <a:rPr lang="ru-RU" altLang="ru-RU" sz="2800" dirty="0"/>
              <a:t>- </a:t>
            </a:r>
            <a:r>
              <a:rPr lang="ru-RU" sz="2600" dirty="0"/>
              <a:t>всасывается в присутствии метионина и </a:t>
            </a:r>
            <a:r>
              <a:rPr lang="ru-RU" sz="2600" dirty="0" err="1"/>
              <a:t>цистина</a:t>
            </a:r>
            <a:r>
              <a:rPr lang="ru-RU" sz="2600" dirty="0"/>
              <a:t>, является антиоксидантом. Попадая в кровь, селен соединяется с белками плазмы и транспортируется ко всем тканям, появляясь вскоре в составе их белков. Повышается активность вит. Е, активирует ферментные системы переноса электронов и сопряжения окисления и </a:t>
            </a:r>
            <a:r>
              <a:rPr lang="ru-RU" sz="2600" dirty="0" err="1"/>
              <a:t>фосфорилирования</a:t>
            </a:r>
            <a:r>
              <a:rPr lang="ru-RU" sz="2600" dirty="0"/>
              <a:t>. Витамин Е и селен </a:t>
            </a:r>
            <a:r>
              <a:rPr lang="ru-RU" sz="2600" dirty="0" smtClean="0"/>
              <a:t>являются синергистами. </a:t>
            </a:r>
            <a:r>
              <a:rPr lang="ru-RU" sz="2600" dirty="0"/>
              <a:t>Селен улучшает остроту зрения.</a:t>
            </a:r>
          </a:p>
          <a:p>
            <a:pPr algn="just"/>
            <a:r>
              <a:rPr lang="ru-RU" sz="2600" dirty="0"/>
              <a:t>Избыток селена в организме приводит к </a:t>
            </a:r>
            <a:r>
              <a:rPr lang="ru-RU" sz="2600" dirty="0" smtClean="0"/>
              <a:t>алкалозу, </a:t>
            </a:r>
            <a:r>
              <a:rPr lang="ru-RU" sz="2600" dirty="0"/>
              <a:t>наблюдается облысение, деформация копыт, потерей </a:t>
            </a:r>
            <a:r>
              <a:rPr lang="ru-RU" sz="2600" dirty="0" smtClean="0"/>
              <a:t>аппетита </a:t>
            </a:r>
            <a:r>
              <a:rPr lang="ru-RU" sz="2600" dirty="0"/>
              <a:t>и полным истощением. При недостатке – расстройство сердечной деятельности и дыхания, может возникать некроз кончиков ушей и хвоста, некрозы в печени и мышцах. У цыплят и индюшат </a:t>
            </a:r>
            <a:r>
              <a:rPr lang="ru-RU" sz="2600" dirty="0" smtClean="0"/>
              <a:t>- </a:t>
            </a:r>
            <a:r>
              <a:rPr lang="ru-RU" sz="2600" dirty="0"/>
              <a:t>экссудативный диатез, у ягнят и телят - беломышечная болезнь, задержка роста. </a:t>
            </a:r>
            <a:endParaRPr lang="ru-RU" altLang="ru-RU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7772400" cy="1143000"/>
          </a:xfrm>
        </p:spPr>
        <p:txBody>
          <a:bodyPr anchor="ctr"/>
          <a:lstStyle/>
          <a:p>
            <a:r>
              <a:rPr lang="ru-RU" altLang="ru-RU" sz="4400" dirty="0"/>
              <a:t>Содержание воды в тканях (%):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1828800"/>
            <a:ext cx="6400800" cy="1752600"/>
          </a:xfrm>
        </p:spPr>
        <p:txBody>
          <a:bodyPr/>
          <a:lstStyle/>
          <a:p>
            <a:pPr algn="l"/>
            <a:endParaRPr lang="ru-RU" altLang="ru-RU" sz="3200" dirty="0"/>
          </a:p>
          <a:p>
            <a:pPr algn="l"/>
            <a:r>
              <a:rPr lang="ru-RU" altLang="ru-RU" sz="3200" dirty="0"/>
              <a:t>Мозг </a:t>
            </a:r>
            <a:r>
              <a:rPr lang="ru-RU" altLang="ru-RU" sz="3200" dirty="0" smtClean="0"/>
              <a:t>(серое </a:t>
            </a:r>
            <a:r>
              <a:rPr lang="ru-RU" altLang="ru-RU" sz="3200" dirty="0"/>
              <a:t>вещество) </a:t>
            </a:r>
            <a:r>
              <a:rPr lang="ru-RU" altLang="ru-RU" sz="3200" dirty="0" smtClean="0"/>
              <a:t> - </a:t>
            </a:r>
            <a:r>
              <a:rPr lang="ru-RU" altLang="ru-RU" sz="3200" dirty="0"/>
              <a:t>84</a:t>
            </a:r>
          </a:p>
          <a:p>
            <a:pPr algn="l"/>
            <a:r>
              <a:rPr lang="ru-RU" altLang="ru-RU" sz="3200" dirty="0"/>
              <a:t>Сердце                  </a:t>
            </a:r>
            <a:r>
              <a:rPr lang="ru-RU" altLang="ru-RU" sz="3200" dirty="0" smtClean="0"/>
              <a:t>           </a:t>
            </a:r>
            <a:r>
              <a:rPr lang="ru-RU" altLang="ru-RU" sz="3200" dirty="0"/>
              <a:t>-78</a:t>
            </a:r>
          </a:p>
          <a:p>
            <a:pPr algn="l"/>
            <a:r>
              <a:rPr lang="ru-RU" altLang="ru-RU" sz="3200" dirty="0"/>
              <a:t>Кровь                 </a:t>
            </a:r>
            <a:r>
              <a:rPr lang="ru-RU" altLang="ru-RU" sz="3200" dirty="0" smtClean="0"/>
              <a:t>              </a:t>
            </a:r>
            <a:r>
              <a:rPr lang="ru-RU" altLang="ru-RU" sz="3200" dirty="0"/>
              <a:t>- 80</a:t>
            </a:r>
          </a:p>
          <a:p>
            <a:pPr algn="l"/>
            <a:r>
              <a:rPr lang="ru-RU" altLang="ru-RU" sz="3200" dirty="0"/>
              <a:t>Мышцы              </a:t>
            </a:r>
            <a:r>
              <a:rPr lang="ru-RU" altLang="ru-RU" sz="3200" dirty="0" smtClean="0"/>
              <a:t>             </a:t>
            </a:r>
            <a:r>
              <a:rPr lang="ru-RU" altLang="ru-RU" sz="3200" dirty="0"/>
              <a:t>-75</a:t>
            </a:r>
          </a:p>
          <a:p>
            <a:pPr algn="l"/>
            <a:r>
              <a:rPr lang="ru-RU" altLang="ru-RU" sz="3200" dirty="0"/>
              <a:t>Кости                 </a:t>
            </a:r>
            <a:r>
              <a:rPr lang="ru-RU" altLang="ru-RU" sz="3200" dirty="0" smtClean="0"/>
              <a:t>              </a:t>
            </a:r>
            <a:r>
              <a:rPr lang="ru-RU" altLang="ru-RU" sz="3200" dirty="0"/>
              <a:t>- 20</a:t>
            </a:r>
          </a:p>
          <a:p>
            <a:pPr algn="l"/>
            <a:endParaRPr lang="ru-RU" altLang="ru-RU" sz="3200" dirty="0"/>
          </a:p>
          <a:p>
            <a:pPr algn="l"/>
            <a:endParaRPr lang="ru-RU" altLang="ru-RU" sz="3200" dirty="0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974725" y="1133475"/>
            <a:ext cx="56546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/>
              <a:t>Чем активнее метаболизм в тканях, </a:t>
            </a:r>
          </a:p>
          <a:p>
            <a:r>
              <a:rPr lang="ru-RU" altLang="ru-RU" sz="2800"/>
              <a:t>тем больше они содержат воды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431925" y="5653088"/>
            <a:ext cx="54562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/>
              <a:t>В делящихся клетках воды до 90%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96448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/>
              <a:t>Mn</a:t>
            </a:r>
            <a:r>
              <a:rPr lang="ru-RU" dirty="0"/>
              <a:t> </a:t>
            </a:r>
            <a:endParaRPr lang="ru-RU" dirty="0" smtClean="0"/>
          </a:p>
          <a:p>
            <a:pPr algn="just"/>
            <a:r>
              <a:rPr lang="ru-RU" dirty="0" smtClean="0"/>
              <a:t> </a:t>
            </a:r>
            <a:r>
              <a:rPr lang="ru-RU" dirty="0"/>
              <a:t>поступающий в организм марганец усваивается в тонком отделе кишечника. Накапливается в печени, где его концентрация может достигать 0,17 %. В крови </a:t>
            </a:r>
            <a:r>
              <a:rPr lang="ru-RU" dirty="0" smtClean="0"/>
              <a:t>связан </a:t>
            </a:r>
            <a:r>
              <a:rPr lang="ru-RU" dirty="0"/>
              <a:t>с белком </a:t>
            </a:r>
            <a:r>
              <a:rPr lang="ru-RU" dirty="0" err="1"/>
              <a:t>трансферрином</a:t>
            </a:r>
            <a:r>
              <a:rPr lang="ru-RU" dirty="0"/>
              <a:t>. Активирует целый ряд ферментов: пептидазы, аргиназу, фосфатазу, </a:t>
            </a:r>
            <a:r>
              <a:rPr lang="ru-RU" dirty="0" err="1"/>
              <a:t>дезоксирибонуклеазу</a:t>
            </a:r>
            <a:r>
              <a:rPr lang="ru-RU" dirty="0"/>
              <a:t>, </a:t>
            </a:r>
            <a:r>
              <a:rPr lang="ru-RU" dirty="0" err="1"/>
              <a:t>енолазу</a:t>
            </a:r>
            <a:r>
              <a:rPr lang="ru-RU" dirty="0"/>
              <a:t> и др. Особая роль принадлежит ему в сопряжении окисления с </a:t>
            </a:r>
            <a:r>
              <a:rPr lang="ru-RU" dirty="0" err="1"/>
              <a:t>фосфорилированием</a:t>
            </a:r>
            <a:r>
              <a:rPr lang="ru-RU" dirty="0"/>
              <a:t>, в синтезе жирных кислот и </a:t>
            </a:r>
            <a:r>
              <a:rPr lang="ru-RU" dirty="0" err="1"/>
              <a:t>холестерола</a:t>
            </a:r>
            <a:r>
              <a:rPr lang="ru-RU" dirty="0"/>
              <a:t> из уксусной кислоты. Он оказывает влияние на синтез гликогена и предшественников </a:t>
            </a:r>
            <a:r>
              <a:rPr lang="ru-RU" dirty="0" err="1"/>
              <a:t>мукополисахаридов</a:t>
            </a:r>
            <a:r>
              <a:rPr lang="ru-RU" dirty="0"/>
              <a:t>, усиливает влияние инсулина и ослабляет действие адреналина на углеводный обмен и вместе с тем ускоряет течение реакций гликолиза и </a:t>
            </a:r>
            <a:r>
              <a:rPr lang="ru-RU" dirty="0" smtClean="0"/>
              <a:t>ЦТК. </a:t>
            </a:r>
            <a:r>
              <a:rPr lang="ru-RU" dirty="0"/>
              <a:t>Его влияние на обмен веществ усиливается при совместном введении в организм с медью и цинком. При этом повышается продуктивность животных, устойчивость их к болезням. В организме птиц концентрация марганца выше, чем у млекопитающих, при недостатке у птиц – «</a:t>
            </a:r>
            <a:r>
              <a:rPr lang="ru-RU" dirty="0" err="1"/>
              <a:t>перозис</a:t>
            </a:r>
            <a:r>
              <a:rPr lang="ru-RU" dirty="0"/>
              <a:t>» (деформация костей ног и крыльев) и тогда в корма добавляют MnSO</a:t>
            </a:r>
            <a:r>
              <a:rPr lang="ru-RU" baseline="-25000" dirty="0"/>
              <a:t>4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867922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07504" y="117693"/>
            <a:ext cx="8856984" cy="674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Недостаточность марганца сопровождается нарушением костеобразования, уменьшением прочности скорлупы яиц у птиц, атаксией (расстройство нарушения координации) и параличами, нарушением эстрального цикла у самок вплоть до потери способности к оплодотворению. У самцов наблюдается дегенерация семенников. </a:t>
            </a:r>
          </a:p>
          <a:p>
            <a:endParaRPr lang="ru-RU" altLang="ru-RU" sz="2000" b="1" dirty="0" smtClean="0"/>
          </a:p>
          <a:p>
            <a:pPr algn="just"/>
            <a:r>
              <a:rPr lang="ru-RU" altLang="ru-RU" sz="2800" b="1" dirty="0" err="1" smtClean="0"/>
              <a:t>Mo</a:t>
            </a:r>
            <a:r>
              <a:rPr lang="ru-RU" altLang="ru-RU" sz="3600" b="1" dirty="0" smtClean="0"/>
              <a:t>  </a:t>
            </a:r>
            <a:r>
              <a:rPr lang="ru-RU" altLang="ru-RU" sz="2800" dirty="0"/>
              <a:t>- </a:t>
            </a:r>
            <a:r>
              <a:rPr lang="ru-RU" sz="2800" dirty="0" smtClean="0"/>
              <a:t>входит </a:t>
            </a:r>
            <a:r>
              <a:rPr lang="ru-RU" sz="2800" dirty="0"/>
              <a:t>в состав фермента </a:t>
            </a:r>
            <a:r>
              <a:rPr lang="ru-RU" sz="2800" dirty="0" err="1"/>
              <a:t>ксантиноксидазы</a:t>
            </a:r>
            <a:r>
              <a:rPr lang="ru-RU" sz="2800" dirty="0"/>
              <a:t> и оказывает влияние на метаболизм пурина и его производных. Особое значение он имеет у птиц, где он участвует в образовании конечного продукта белкового обмена – мочевой к-ты. У жвачных животных молибден является ростовым фактором для бактерий </a:t>
            </a:r>
            <a:r>
              <a:rPr lang="ru-RU" sz="2800" dirty="0" err="1"/>
              <a:t>преджелудков</a:t>
            </a:r>
            <a:r>
              <a:rPr lang="ru-RU" sz="2800" dirty="0"/>
              <a:t>, улучшает </a:t>
            </a:r>
            <a:r>
              <a:rPr lang="ru-RU" sz="2800" dirty="0" err="1"/>
              <a:t>поедаемость</a:t>
            </a:r>
            <a:r>
              <a:rPr lang="ru-RU" sz="2800" dirty="0"/>
              <a:t> и усвояемость кормов. Эффективность действия Мо повышается в </a:t>
            </a:r>
            <a:r>
              <a:rPr lang="ru-RU" sz="2800" dirty="0" err="1"/>
              <a:t>присутсвии</a:t>
            </a:r>
            <a:r>
              <a:rPr lang="ru-RU" sz="2800" dirty="0"/>
              <a:t> </a:t>
            </a:r>
            <a:r>
              <a:rPr lang="ru-RU" sz="2800" dirty="0" err="1"/>
              <a:t>Сu</a:t>
            </a:r>
            <a:r>
              <a:rPr lang="ru-RU" sz="2800" dirty="0" smtClean="0"/>
              <a:t>. </a:t>
            </a:r>
            <a:endParaRPr lang="ru-RU" altLang="ru-RU" sz="2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4624"/>
            <a:ext cx="885698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 smtClean="0"/>
              <a:t>Cr</a:t>
            </a:r>
            <a:r>
              <a:rPr lang="ru-RU" dirty="0" smtClean="0"/>
              <a:t> - Хром. </a:t>
            </a:r>
            <a:r>
              <a:rPr lang="ru-RU" dirty="0"/>
              <a:t>Попадает в организм в составе воды и корма. В крови хром соединяется с белками плазмы, преимущественно с </a:t>
            </a:r>
            <a:r>
              <a:rPr lang="ru-RU" dirty="0" err="1"/>
              <a:t>трансферрином</a:t>
            </a:r>
            <a:r>
              <a:rPr lang="ru-RU" dirty="0"/>
              <a:t>. Депонируется этот микроэлемент в костях и почках. В организме хром необходим для активирования </a:t>
            </a:r>
            <a:r>
              <a:rPr lang="ru-RU" dirty="0" err="1"/>
              <a:t>фосфоглюкомутазы</a:t>
            </a:r>
            <a:r>
              <a:rPr lang="ru-RU" dirty="0"/>
              <a:t>, трипсина и некоторых других ферментов. Установлено, что хром образует комплексы с РНК, что </a:t>
            </a:r>
            <a:r>
              <a:rPr lang="ru-RU" dirty="0" smtClean="0"/>
              <a:t>указывает на </a:t>
            </a:r>
            <a:r>
              <a:rPr lang="ru-RU" dirty="0"/>
              <a:t>его участие в синтезе белков.</a:t>
            </a:r>
          </a:p>
          <a:p>
            <a:r>
              <a:rPr lang="ru-RU" dirty="0"/>
              <a:t>Избыток хрома токсичен для животных.</a:t>
            </a:r>
          </a:p>
          <a:p>
            <a:endParaRPr lang="ru-RU" dirty="0" smtClean="0"/>
          </a:p>
          <a:p>
            <a:pPr algn="just"/>
            <a:r>
              <a:rPr lang="ru-RU" b="1" dirty="0" smtClean="0"/>
              <a:t>F</a:t>
            </a:r>
            <a:r>
              <a:rPr lang="ru-RU" dirty="0" smtClean="0"/>
              <a:t> </a:t>
            </a:r>
            <a:r>
              <a:rPr lang="ru-RU" dirty="0"/>
              <a:t>- поступает в организм с кормами и водой, хорошо всасывается в кишечнике (до 80 % от принятого). Из организма выводится с мочой. Накапливается в зубной эмали (150 мг/%), дентине (50 мг/%) и костях. При его недостатке заболевание зубов - кариес, а при избытке- пятнистая эмаль на зубах. Соединяясь с гидроксиапатитом, фтор превращает его в труднорастворимый </a:t>
            </a:r>
            <a:r>
              <a:rPr lang="ru-RU" dirty="0" err="1"/>
              <a:t>оксифторапатит</a:t>
            </a:r>
            <a:r>
              <a:rPr lang="ru-RU" dirty="0"/>
              <a:t>, повышающий прочность костей, дентина и эмали зубов. При избытке фтора (</a:t>
            </a:r>
            <a:r>
              <a:rPr lang="ru-RU" dirty="0" err="1"/>
              <a:t>фтороз</a:t>
            </a:r>
            <a:r>
              <a:rPr lang="ru-RU" dirty="0"/>
              <a:t>) молодняк отстает в росте, а у взрослых животных наблюдаются парезы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23053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2548"/>
            <a:ext cx="871296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/>
              <a:t>Br</a:t>
            </a:r>
            <a:r>
              <a:rPr lang="ru-RU" b="1" dirty="0"/>
              <a:t> </a:t>
            </a:r>
          </a:p>
          <a:p>
            <a:r>
              <a:rPr lang="ru-RU" dirty="0" smtClean="0"/>
              <a:t>Он </a:t>
            </a:r>
            <a:r>
              <a:rPr lang="ru-RU" dirty="0"/>
              <a:t>задействован в различных биохимических реакциях, входит в состав многих тканей и органов: костной, зубной, мышечной ткани, находится в щитовидной железе, почках, крови. Его выведение производится с мочой и потом. Бром входит в состав желудочного сока, регулируя его кислотность.</a:t>
            </a:r>
          </a:p>
          <a:p>
            <a:pPr algn="just"/>
            <a:r>
              <a:rPr lang="ru-RU" dirty="0"/>
              <a:t>Воздействуя на ферментативные процессы, бром играет значительную роль не только в процессах пищеварения. Он активизирует такие ферменты, как липаза и амилаза. Таким образом бром влияет на катаболизм в организме, угнетая основной обмен. Элемент также способствует понижению сахара в крови.</a:t>
            </a:r>
          </a:p>
          <a:p>
            <a:pPr algn="just"/>
            <a:r>
              <a:rPr lang="ru-RU" dirty="0"/>
              <a:t>Являясь химическим конкурентом йода, бром уменьшает потребление этого элемента щитовидной железой, угнетает захват радиоактивного изотопа йода, что ведет к снижению его концентрации. Благодаря этим свойствам препараты брома принимают с целью профилактики эндемического зоба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88945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692696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Наиболее известно воздействие брома на нервную систему, центральную и периферическую. Элемент вытесняет хлор и накапливается в жировой ткани мозговых тканей, активирует мембранные ферменты и тем самым воздействует на ЦНС. Это отличное снотворное </a:t>
            </a:r>
            <a:r>
              <a:rPr lang="ru-RU" dirty="0" smtClean="0"/>
              <a:t>средство</a:t>
            </a:r>
            <a:r>
              <a:rPr lang="ru-RU" dirty="0"/>
              <a:t>,</a:t>
            </a:r>
            <a:r>
              <a:rPr lang="ru-RU" dirty="0" smtClean="0"/>
              <a:t> действующее как </a:t>
            </a:r>
            <a:r>
              <a:rPr lang="ru-RU" dirty="0"/>
              <a:t>на нервную систему </a:t>
            </a:r>
            <a:r>
              <a:rPr lang="ru-RU" dirty="0" smtClean="0"/>
              <a:t>мужского</a:t>
            </a:r>
            <a:r>
              <a:rPr lang="ru-RU" dirty="0"/>
              <a:t>, так и женского организма. </a:t>
            </a:r>
            <a:r>
              <a:rPr lang="ru-RU" dirty="0" smtClean="0"/>
              <a:t> </a:t>
            </a:r>
            <a:r>
              <a:rPr lang="ru-RU" dirty="0"/>
              <a:t>Его с успехом принимают при бессоннице, неврозах, истерии. Бром снимает излишнюю раздражительность, успокаивает нервную систему. Препараты, содержащие бром, применяют в комплексном лечении гипертонии, эпилепсии.</a:t>
            </a:r>
          </a:p>
          <a:p>
            <a:pPr algn="just"/>
            <a:r>
              <a:rPr lang="ru-RU" dirty="0"/>
              <a:t>Оказывает бром воздействие и на железы внутренней секреции: надпочечники и гипофиз. На половую функцию, либидо мужского организма бром не влияет </a:t>
            </a:r>
            <a:r>
              <a:rPr lang="ru-RU" dirty="0" smtClean="0"/>
              <a:t>угнетающе, не приводит к снижению </a:t>
            </a:r>
            <a:r>
              <a:rPr lang="ru-RU" dirty="0"/>
              <a:t>полового влечения у </a:t>
            </a:r>
            <a:r>
              <a:rPr lang="ru-RU" dirty="0" smtClean="0"/>
              <a:t>мужчин, но влияет </a:t>
            </a:r>
            <a:r>
              <a:rPr lang="ru-RU" dirty="0"/>
              <a:t>на количество </a:t>
            </a:r>
            <a:r>
              <a:rPr lang="ru-RU" dirty="0" err="1"/>
              <a:t>эякулята</a:t>
            </a:r>
            <a:r>
              <a:rPr lang="ru-RU" dirty="0"/>
              <a:t>, увеличивает число сперматозоидов в нем. </a:t>
            </a:r>
          </a:p>
        </p:txBody>
      </p:sp>
    </p:spTree>
    <p:extLst>
      <p:ext uri="{BB962C8B-B14F-4D97-AF65-F5344CB8AC3E}">
        <p14:creationId xmlns:p14="http://schemas.microsoft.com/office/powerpoint/2010/main" val="5957675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7693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Ni</a:t>
            </a:r>
            <a:r>
              <a:rPr lang="ru-RU" b="1" dirty="0" smtClean="0"/>
              <a:t> </a:t>
            </a:r>
          </a:p>
          <a:p>
            <a:r>
              <a:rPr lang="ru-RU" dirty="0" smtClean="0"/>
              <a:t>в </a:t>
            </a:r>
            <a:r>
              <a:rPr lang="ru-RU" dirty="0"/>
              <a:t>небольших количествах необходим для организма животных. В сыворотке крови никель находится в составе низкомолекулярных комплексов, а также связан с сывороточным альбумином. Кроме того, известен специфический никельсодержащий белок класса </a:t>
            </a:r>
            <a:r>
              <a:rPr lang="ru-RU" dirty="0" err="1"/>
              <a:t>макроглобулинов</a:t>
            </a:r>
            <a:r>
              <a:rPr lang="ru-RU" dirty="0"/>
              <a:t>, названный </a:t>
            </a:r>
            <a:r>
              <a:rPr lang="ru-RU" dirty="0" err="1"/>
              <a:t>никелоплазмином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Никель относится к тяжелым металлам. При избытке его в почвах и в произрастающих на них растениях у животных возникает поражение кожи (никелевая экзема или дерматиты), развивается дистрофия роговицы, нарушается зрение (никелевая слепота), так как роговица утолщается и изъязвляется. Может быть и её прободение. Развиваются конъюнктивиты и кератиты. Имеются данные о возможности </a:t>
            </a:r>
            <a:r>
              <a:rPr lang="ru-RU" dirty="0" err="1"/>
              <a:t>трансплацентарного</a:t>
            </a:r>
            <a:r>
              <a:rPr lang="ru-RU" dirty="0"/>
              <a:t> перехода </a:t>
            </a:r>
            <a:r>
              <a:rPr lang="ru-RU" dirty="0" err="1"/>
              <a:t>токсиканта</a:t>
            </a:r>
            <a:r>
              <a:rPr lang="ru-RU" dirty="0"/>
              <a:t> в организм плода. Поэтому токсикоз возникает у молодняка чаще, чем у взрослых животных. Никель способен заменять кальций в костях, если он является постоянным источником контаминации в течение длительного времени и, как следствие развитие рахита.</a:t>
            </a:r>
          </a:p>
        </p:txBody>
      </p:sp>
    </p:spTree>
    <p:extLst>
      <p:ext uri="{BB962C8B-B14F-4D97-AF65-F5344CB8AC3E}">
        <p14:creationId xmlns:p14="http://schemas.microsoft.com/office/powerpoint/2010/main" val="41893861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64096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/>
              <a:t>Ультрамикроэлементы</a:t>
            </a:r>
            <a:r>
              <a:rPr lang="ru-RU" sz="3600" dirty="0" smtClean="0"/>
              <a:t> (</a:t>
            </a:r>
            <a:r>
              <a:rPr lang="ru-RU" dirty="0" smtClean="0"/>
              <a:t>их </a:t>
            </a:r>
            <a:r>
              <a:rPr lang="ru-RU" dirty="0"/>
              <a:t>меньше 10</a:t>
            </a:r>
            <a:r>
              <a:rPr lang="ru-RU" baseline="30000" dirty="0"/>
              <a:t>-5 </a:t>
            </a:r>
            <a:r>
              <a:rPr lang="ru-RU" dirty="0" smtClean="0"/>
              <a:t>%)</a:t>
            </a:r>
          </a:p>
          <a:p>
            <a:endParaRPr lang="ru-RU" dirty="0" smtClean="0"/>
          </a:p>
          <a:p>
            <a:pPr algn="just"/>
            <a:r>
              <a:rPr lang="ru-RU" dirty="0"/>
              <a:t>Стронций (</a:t>
            </a:r>
            <a:r>
              <a:rPr lang="ru-RU" b="1" dirty="0" err="1"/>
              <a:t>Sr</a:t>
            </a:r>
            <a:r>
              <a:rPr lang="ru-RU" dirty="0"/>
              <a:t>). При испытании атомного оружия образуется </a:t>
            </a:r>
            <a:r>
              <a:rPr lang="ru-RU" dirty="0" err="1"/>
              <a:t>Sr</a:t>
            </a:r>
            <a:r>
              <a:rPr lang="ru-RU" dirty="0"/>
              <a:t> (стронций), который накапливается в почве и вытесняет </a:t>
            </a:r>
            <a:r>
              <a:rPr lang="ru-RU" dirty="0" err="1"/>
              <a:t>Са</a:t>
            </a:r>
            <a:r>
              <a:rPr lang="ru-RU" dirty="0"/>
              <a:t>, вызывая стронциевый рахит («</a:t>
            </a:r>
            <a:r>
              <a:rPr lang="ru-RU" dirty="0" err="1"/>
              <a:t>уровская</a:t>
            </a:r>
            <a:r>
              <a:rPr lang="ru-RU" dirty="0"/>
              <a:t> болезнь» - на Дальнем востоке).</a:t>
            </a:r>
          </a:p>
          <a:p>
            <a:pPr algn="just"/>
            <a:r>
              <a:rPr lang="ru-RU" dirty="0"/>
              <a:t>Золото (</a:t>
            </a:r>
            <a:r>
              <a:rPr lang="ru-RU" b="1" dirty="0" err="1"/>
              <a:t>Au</a:t>
            </a:r>
            <a:r>
              <a:rPr lang="ru-RU" dirty="0"/>
              <a:t>). Полезные свойства золота заключаются в способности </a:t>
            </a:r>
            <a:r>
              <a:rPr lang="ru-RU" dirty="0" err="1"/>
              <a:t>нейтрализовывать</a:t>
            </a:r>
            <a:r>
              <a:rPr lang="ru-RU" dirty="0"/>
              <a:t> различные виды болезнетворных микробов, согревать организм, улучшать сердечно-сосудистую деятельность, делать более прочной сердечную мышцу, повышать бактерицидное действие серебра, стабилизировать иммунные процессы (препараты, в состав которых входит золото, рекомендуют к употреблению в </a:t>
            </a:r>
            <a:r>
              <a:rPr lang="ru-RU" dirty="0" smtClean="0"/>
              <a:t>качестве </a:t>
            </a:r>
            <a:r>
              <a:rPr lang="ru-RU" dirty="0"/>
              <a:t>иммунодепрессанта страдающим хроническими инфекциями или онкологическими заболеваниями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55169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Лекарственные средства, содержащие золото в медицине зачастую применяют при таких заболеваниях, как ревматоидный артрит, полиартрит. </a:t>
            </a:r>
            <a:r>
              <a:rPr lang="ru-RU" dirty="0" smtClean="0"/>
              <a:t>Всё </a:t>
            </a:r>
            <a:r>
              <a:rPr lang="ru-RU" dirty="0"/>
              <a:t>это благодаря введенным в организм соединениям золота, который имеет угнетающее действие на макрофаги, в свою очередь оказывающие замедляющий эффект на развитие патологических иммунных реакций.</a:t>
            </a:r>
          </a:p>
          <a:p>
            <a:pPr algn="just"/>
            <a:r>
              <a:rPr lang="ru-RU" dirty="0"/>
              <a:t>Многие соединения золота, накапливающиеся в печени, почках, в селезенке и гипоталамусе, впоследствии чего возможно образование разнообразных органических заболеваний, дерматитов, стоматитов и </a:t>
            </a:r>
            <a:r>
              <a:rPr lang="ru-RU" dirty="0" smtClean="0"/>
              <a:t>тромбоцитопении, разрушается </a:t>
            </a:r>
            <a:r>
              <a:rPr lang="ru-RU" dirty="0"/>
              <a:t>структура зубов, замедляется рост волос и ухудшается их состояние, замечаются нарушения в функционировании почек и печени, настроение становится переменчивым.</a:t>
            </a:r>
          </a:p>
          <a:p>
            <a:r>
              <a:rPr lang="ru-RU" dirty="0"/>
              <a:t>Содержащие золото </a:t>
            </a:r>
            <a:r>
              <a:rPr lang="ru-RU" dirty="0" smtClean="0"/>
              <a:t>продукты. Только </a:t>
            </a:r>
            <a:r>
              <a:rPr lang="ru-RU" dirty="0"/>
              <a:t>в составе одного продукта можно найти золото, и это- кукуруза. </a:t>
            </a:r>
          </a:p>
        </p:txBody>
      </p:sp>
    </p:spTree>
    <p:extLst>
      <p:ext uri="{BB962C8B-B14F-4D97-AF65-F5344CB8AC3E}">
        <p14:creationId xmlns:p14="http://schemas.microsoft.com/office/powerpoint/2010/main" val="18945098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6409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Серебро (</a:t>
            </a:r>
            <a:r>
              <a:rPr lang="ru-RU" dirty="0" err="1"/>
              <a:t>Ag</a:t>
            </a:r>
            <a:r>
              <a:rPr lang="ru-RU" dirty="0"/>
              <a:t>). Этот элемент способен уничтожать приблизительно 650 разных видов бактерий, которые по прошествии некоторого времени не получают к этому элементу никакой устойчивости (в отличие от существующих антибиотиков).</a:t>
            </a:r>
          </a:p>
          <a:p>
            <a:pPr algn="just"/>
            <a:r>
              <a:rPr lang="ru-RU" dirty="0"/>
              <a:t>При лечении антибиотиками разрушается и болезнетворная микрофлора, и полезная, в то время как имеющие в составе серебро препараты борются только с бактериями и вирусами. Лейкоциты впитывают серебро, которое перемещается в место инфекции, уничтожая ее и нейтрализуя воспаление. Соединения такого плана имеют регенеративные свойства для тканей, делая процесс восстановления после ран и травм более быстрым. Из положительных свойств серебра стоит отметить и его склонность улучшать функциональное состояние организма, и делать иммунитет более сильным. Случаи дефицита в таком элементе, как серебро, крайне редки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74902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412776"/>
            <a:ext cx="84249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Ртуть </a:t>
            </a:r>
            <a:r>
              <a:rPr lang="ru-RU" dirty="0"/>
              <a:t>(</a:t>
            </a:r>
            <a:r>
              <a:rPr lang="ru-RU" dirty="0" err="1"/>
              <a:t>Hg</a:t>
            </a:r>
            <a:r>
              <a:rPr lang="ru-RU" dirty="0"/>
              <a:t>). Этот элемент входит в состав воды, почвы и воздуха, и, хоть и в малом количестве, находится в человеческом организме. За свои функции он получил называние «металл смерти», но несмотря на это, имеет и ряд положительных свойств: способствует восстановлению и изменению тканей, стимулирует интеллект, пробуждает сознание. </a:t>
            </a:r>
          </a:p>
          <a:p>
            <a:r>
              <a:rPr lang="ru-RU" dirty="0"/>
              <a:t>Необходимо помнить, что в медицине ртуть назначают строго по назначению лечащего врача в индивидуальных случаях, при этом используется совместно с серой.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0275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23528" y="548680"/>
            <a:ext cx="8625246" cy="5816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3600" dirty="0"/>
              <a:t>Функции воды:</a:t>
            </a:r>
          </a:p>
          <a:p>
            <a:r>
              <a:rPr lang="ru-RU" altLang="ru-RU" sz="2800" dirty="0"/>
              <a:t>1. Растворитель в-в</a:t>
            </a:r>
          </a:p>
          <a:p>
            <a:r>
              <a:rPr lang="ru-RU" altLang="ru-RU" sz="2800" dirty="0"/>
              <a:t>2. Вызывает электролитическую диссоциацию солей</a:t>
            </a:r>
          </a:p>
          <a:p>
            <a:r>
              <a:rPr lang="en-US" altLang="ru-RU" sz="2800" dirty="0"/>
              <a:t>			</a:t>
            </a:r>
            <a:r>
              <a:rPr lang="en-US" altLang="ru-RU" sz="2800" dirty="0" err="1"/>
              <a:t>NaCl</a:t>
            </a:r>
            <a:r>
              <a:rPr lang="en-US" altLang="ru-RU" sz="2800" dirty="0"/>
              <a:t>             Na</a:t>
            </a:r>
            <a:r>
              <a:rPr lang="en-US" altLang="ru-RU" sz="2800" baseline="30000" dirty="0"/>
              <a:t>+</a:t>
            </a:r>
            <a:r>
              <a:rPr lang="en-US" altLang="ru-RU" sz="2800" dirty="0"/>
              <a:t>   </a:t>
            </a:r>
            <a:r>
              <a:rPr lang="ru-RU" altLang="ru-RU" sz="2800" dirty="0" smtClean="0"/>
              <a:t>+</a:t>
            </a:r>
            <a:r>
              <a:rPr lang="en-US" altLang="ru-RU" sz="2800" dirty="0" smtClean="0"/>
              <a:t>   </a:t>
            </a:r>
            <a:r>
              <a:rPr lang="en-US" altLang="ru-RU" sz="2800" dirty="0"/>
              <a:t>Cl </a:t>
            </a:r>
            <a:r>
              <a:rPr lang="en-US" altLang="ru-RU" sz="2800" baseline="30000" dirty="0"/>
              <a:t>-</a:t>
            </a:r>
          </a:p>
          <a:p>
            <a:r>
              <a:rPr lang="ru-RU" altLang="ru-RU" sz="2800" dirty="0"/>
              <a:t>3. Транспортная </a:t>
            </a:r>
          </a:p>
          <a:p>
            <a:r>
              <a:rPr lang="ru-RU" altLang="ru-RU" sz="2800" dirty="0"/>
              <a:t>4. Участвует в реакциях гидролиза.</a:t>
            </a:r>
          </a:p>
          <a:p>
            <a:r>
              <a:rPr lang="ru-RU" altLang="ru-RU" sz="2800" dirty="0"/>
              <a:t>5. В </a:t>
            </a:r>
            <a:r>
              <a:rPr lang="ru-RU" altLang="ru-RU" sz="2800" dirty="0" err="1"/>
              <a:t>окислительно</a:t>
            </a:r>
            <a:r>
              <a:rPr lang="ru-RU" altLang="ru-RU" sz="2800" dirty="0"/>
              <a:t>-восстановительных реакциях (ОВР)</a:t>
            </a:r>
          </a:p>
          <a:p>
            <a:r>
              <a:rPr lang="ru-RU" altLang="ru-RU" sz="2800" dirty="0"/>
              <a:t>перенос Н</a:t>
            </a:r>
            <a:r>
              <a:rPr lang="ru-RU" altLang="ru-RU" sz="2800" baseline="-25000" dirty="0"/>
              <a:t>2</a:t>
            </a:r>
            <a:r>
              <a:rPr lang="ru-RU" altLang="ru-RU" sz="2800" dirty="0"/>
              <a:t> на О</a:t>
            </a:r>
            <a:r>
              <a:rPr lang="ru-RU" altLang="ru-RU" sz="2800" baseline="-25000" dirty="0"/>
              <a:t>2</a:t>
            </a:r>
            <a:r>
              <a:rPr lang="ru-RU" altLang="ru-RU" sz="2800" dirty="0"/>
              <a:t> приводит к образованию Н</a:t>
            </a:r>
            <a:r>
              <a:rPr lang="ru-RU" altLang="ru-RU" sz="2800" baseline="-25000" dirty="0"/>
              <a:t>2</a:t>
            </a:r>
            <a:r>
              <a:rPr lang="ru-RU" altLang="ru-RU" sz="2800" dirty="0"/>
              <a:t>О</a:t>
            </a:r>
          </a:p>
          <a:p>
            <a:r>
              <a:rPr lang="ru-RU" altLang="ru-RU" sz="2800" dirty="0"/>
              <a:t>6</a:t>
            </a:r>
            <a:r>
              <a:rPr lang="ru-RU" altLang="ru-RU" sz="2800" dirty="0" smtClean="0"/>
              <a:t>. Участвует </a:t>
            </a:r>
            <a:r>
              <a:rPr lang="ru-RU" altLang="ru-RU" sz="2800" dirty="0"/>
              <a:t>в поддержании постоянство рН </a:t>
            </a:r>
          </a:p>
          <a:p>
            <a:r>
              <a:rPr lang="ru-RU" altLang="ru-RU" sz="2800" dirty="0"/>
              <a:t>и осмотического давления в тканях.</a:t>
            </a:r>
          </a:p>
          <a:p>
            <a:r>
              <a:rPr lang="ru-RU" altLang="ru-RU" sz="2800" dirty="0"/>
              <a:t>7. Терморегулирующая </a:t>
            </a:r>
          </a:p>
          <a:p>
            <a:r>
              <a:rPr lang="ru-RU" altLang="ru-RU" sz="2800" dirty="0"/>
              <a:t>8. Структурная - образует гидратные оболочки, гели</a:t>
            </a:r>
          </a:p>
          <a:p>
            <a:r>
              <a:rPr lang="ru-RU" altLang="ru-RU" sz="2800" dirty="0"/>
              <a:t>9. Смазочное в-во - в  суставных сумках</a:t>
            </a:r>
            <a:r>
              <a:rPr lang="ru-RU" altLang="ru-RU" sz="2800" dirty="0" smtClean="0"/>
              <a:t>.</a:t>
            </a:r>
            <a:endParaRPr lang="ru-RU" altLang="ru-RU" sz="2800" dirty="0"/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4343400" y="2204864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H="1">
            <a:off x="4343400" y="234888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85698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Свинец (</a:t>
            </a:r>
            <a:r>
              <a:rPr lang="ru-RU" dirty="0" err="1"/>
              <a:t>Pb</a:t>
            </a:r>
            <a:r>
              <a:rPr lang="ru-RU" dirty="0"/>
              <a:t>). Является одним из самых известных загрязнителей окружающей среды, но и положительные качества у него тоже имеются. Скапливаясь в основном в костной ткани, количество свинца в сформированном организме человека равно 2 мг.</a:t>
            </a:r>
          </a:p>
          <a:p>
            <a:pPr algn="just"/>
            <a:r>
              <a:rPr lang="ru-RU" dirty="0"/>
              <a:t>Перечислим благотворные воздействия свинца на организм человека: улучшение роста и его развитие, инициирование обменных процессов, протекающих в костной ткани, повышение уровня гемоглобина, участие в обмене железа. Помимо этого, свинец применяют в лечении заболеваний кожного характера, дерматитов, опухолей и гонореи. Но не стоит забывать, что свинец относится к группе ядовитых металлов, и может вызвать серьезное отравление.</a:t>
            </a:r>
          </a:p>
          <a:p>
            <a:pPr algn="just"/>
            <a:r>
              <a:rPr lang="ru-RU" dirty="0"/>
              <a:t>Переизбыток данного элемента может спровоцировать дистрофию мышц кистей рук и боль в конечностях, общую слабость и утомляемость, снижение потенции, ухудшение памяти и умственной активности, головные боли, запор, кариес и слабость зубов, потерю веса, анемию, повышение артериального давления, развитию депрессии и понижению иммунитета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4034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79512" y="476672"/>
            <a:ext cx="8723285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dirty="0"/>
              <a:t>Потребность в воде - около </a:t>
            </a:r>
            <a:r>
              <a:rPr lang="ru-RU" altLang="ru-RU" sz="2800" dirty="0" smtClean="0"/>
              <a:t>40 г </a:t>
            </a:r>
            <a:r>
              <a:rPr lang="ru-RU" altLang="ru-RU" sz="2800" dirty="0"/>
              <a:t>на 1 кг </a:t>
            </a:r>
            <a:r>
              <a:rPr lang="ru-RU" altLang="ru-RU" sz="2800" dirty="0" err="1" smtClean="0"/>
              <a:t>ж.м</a:t>
            </a:r>
            <a:r>
              <a:rPr lang="ru-RU" altLang="ru-RU" sz="2800" dirty="0"/>
              <a:t>.</a:t>
            </a:r>
          </a:p>
          <a:p>
            <a:r>
              <a:rPr lang="ru-RU" altLang="ru-RU" sz="2800" dirty="0"/>
              <a:t>У молодняка - в 8-10 раз выше. Потребность в воде </a:t>
            </a:r>
          </a:p>
          <a:p>
            <a:r>
              <a:rPr lang="ru-RU" altLang="ru-RU" sz="2800" dirty="0"/>
              <a:t>повышается при активной мышечной работе, при  </a:t>
            </a:r>
          </a:p>
          <a:p>
            <a:r>
              <a:rPr lang="ru-RU" altLang="ru-RU" sz="2800" dirty="0"/>
              <a:t>образовании молока.</a:t>
            </a:r>
          </a:p>
          <a:p>
            <a:r>
              <a:rPr lang="ru-RU" altLang="ru-RU" sz="2800" dirty="0"/>
              <a:t>При отсутствии воды животные погибают в 10 раз </a:t>
            </a:r>
          </a:p>
          <a:p>
            <a:r>
              <a:rPr lang="ru-RU" altLang="ru-RU" sz="2800" dirty="0"/>
              <a:t>быстрее, чем при голодании</a:t>
            </a:r>
          </a:p>
          <a:p>
            <a:r>
              <a:rPr lang="ru-RU" altLang="ru-RU" sz="2800" dirty="0" smtClean="0"/>
              <a:t>Поступление воды в организм:</a:t>
            </a:r>
            <a:endParaRPr lang="ru-RU" altLang="ru-RU" sz="2800" dirty="0"/>
          </a:p>
          <a:p>
            <a:r>
              <a:rPr lang="ru-RU" altLang="ru-RU" sz="2800" dirty="0"/>
              <a:t>1. </a:t>
            </a:r>
            <a:r>
              <a:rPr lang="ru-RU" altLang="ru-RU" sz="2800" dirty="0" smtClean="0"/>
              <a:t>Питьевая</a:t>
            </a:r>
            <a:endParaRPr lang="ru-RU" altLang="ru-RU" sz="2800" dirty="0"/>
          </a:p>
          <a:p>
            <a:r>
              <a:rPr lang="ru-RU" altLang="ru-RU" sz="2800" dirty="0"/>
              <a:t>2. С кормами</a:t>
            </a:r>
          </a:p>
          <a:p>
            <a:r>
              <a:rPr lang="ru-RU" altLang="ru-RU" sz="2800" dirty="0" smtClean="0"/>
              <a:t>3. Образуется  </a:t>
            </a:r>
            <a:r>
              <a:rPr lang="ru-RU" altLang="ru-RU" sz="2800" dirty="0"/>
              <a:t>в тканях при окислении </a:t>
            </a:r>
            <a:r>
              <a:rPr lang="ru-RU" altLang="ru-RU" dirty="0"/>
              <a:t>(в </a:t>
            </a:r>
            <a:r>
              <a:rPr lang="ru-RU" altLang="ru-RU" dirty="0" smtClean="0"/>
              <a:t>мл </a:t>
            </a:r>
            <a:r>
              <a:rPr lang="ru-RU" altLang="ru-RU" dirty="0"/>
              <a:t>Н</a:t>
            </a:r>
            <a:r>
              <a:rPr lang="ru-RU" altLang="ru-RU" baseline="-25000" dirty="0"/>
              <a:t>2</a:t>
            </a:r>
            <a:r>
              <a:rPr lang="ru-RU" altLang="ru-RU" dirty="0"/>
              <a:t>О </a:t>
            </a:r>
            <a:r>
              <a:rPr lang="ru-RU" altLang="ru-RU" dirty="0" smtClean="0"/>
              <a:t>на 100г):</a:t>
            </a:r>
          </a:p>
          <a:p>
            <a:r>
              <a:rPr lang="ru-RU" altLang="ru-RU" sz="2800" dirty="0" smtClean="0"/>
              <a:t>Белков                  - 40</a:t>
            </a:r>
          </a:p>
          <a:p>
            <a:r>
              <a:rPr lang="ru-RU" altLang="ru-RU" sz="2800" dirty="0" smtClean="0"/>
              <a:t>Углеводов            - </a:t>
            </a:r>
            <a:r>
              <a:rPr lang="ru-RU" altLang="ru-RU" sz="2800" dirty="0" smtClean="0"/>
              <a:t>55-60</a:t>
            </a:r>
            <a:r>
              <a:rPr lang="ru-RU" altLang="ru-RU" sz="2800" dirty="0" smtClean="0"/>
              <a:t>	 	эндогенная</a:t>
            </a:r>
          </a:p>
          <a:p>
            <a:r>
              <a:rPr lang="ru-RU" altLang="ru-RU" sz="2800" dirty="0" smtClean="0"/>
              <a:t>Жиров                  </a:t>
            </a:r>
            <a:r>
              <a:rPr lang="ru-RU" altLang="ru-RU" sz="2800" dirty="0" smtClean="0"/>
              <a:t>- 107</a:t>
            </a:r>
            <a:endParaRPr lang="ru-RU" altLang="ru-RU" sz="2800" dirty="0" smtClean="0"/>
          </a:p>
        </p:txBody>
      </p:sp>
      <p:sp>
        <p:nvSpPr>
          <p:cNvPr id="9219" name="AutoShape 3"/>
          <p:cNvSpPr>
            <a:spLocks/>
          </p:cNvSpPr>
          <p:nvPr/>
        </p:nvSpPr>
        <p:spPr bwMode="auto">
          <a:xfrm>
            <a:off x="2699792" y="3660775"/>
            <a:ext cx="152400" cy="685800"/>
          </a:xfrm>
          <a:prstGeom prst="rightBrace">
            <a:avLst>
              <a:gd name="adj1" fmla="val 375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989617" y="3742065"/>
            <a:ext cx="19575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800" dirty="0"/>
              <a:t>экзогенная</a:t>
            </a:r>
            <a:endParaRPr lang="ru-RU" altLang="ru-RU" sz="28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8385" y="4869160"/>
            <a:ext cx="260481" cy="11521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512" y="332656"/>
            <a:ext cx="8712968" cy="5904656"/>
          </a:xfrm>
        </p:spPr>
        <p:txBody>
          <a:bodyPr anchor="ctr"/>
          <a:lstStyle/>
          <a:p>
            <a:pPr algn="l"/>
            <a:r>
              <a:rPr lang="ru-RU" altLang="ru-RU" sz="3200" dirty="0" smtClean="0"/>
              <a:t>В </a:t>
            </a:r>
            <a:r>
              <a:rPr lang="ru-RU" altLang="ru-RU" sz="3200" dirty="0"/>
              <a:t>организме вода находятся в 3 состояниях:</a:t>
            </a:r>
            <a:br>
              <a:rPr lang="ru-RU" altLang="ru-RU" sz="3200" dirty="0"/>
            </a:br>
            <a:r>
              <a:rPr lang="ru-RU" altLang="ru-RU" sz="2800" dirty="0"/>
              <a:t>1. Свободная (в крови, лимфе, пищеварительных соках)</a:t>
            </a:r>
            <a:br>
              <a:rPr lang="ru-RU" altLang="ru-RU" sz="2800" dirty="0"/>
            </a:br>
            <a:r>
              <a:rPr lang="ru-RU" altLang="ru-RU" sz="2800" dirty="0"/>
              <a:t>2. Гидратационная - в гидратных </a:t>
            </a:r>
            <a:r>
              <a:rPr lang="ru-RU" altLang="ru-RU" sz="2800" dirty="0" smtClean="0"/>
              <a:t>оболочках белков</a:t>
            </a:r>
            <a:r>
              <a:rPr lang="ru-RU" altLang="ru-RU" sz="2800" dirty="0"/>
              <a:t>, нуклеиновых к-т </a:t>
            </a:r>
            <a:br>
              <a:rPr lang="ru-RU" altLang="ru-RU" sz="2800" dirty="0"/>
            </a:br>
            <a:r>
              <a:rPr lang="ru-RU" altLang="ru-RU" sz="2800" dirty="0"/>
              <a:t>3. </a:t>
            </a:r>
            <a:r>
              <a:rPr lang="ru-RU" altLang="ru-RU" sz="2800" dirty="0" err="1" smtClean="0"/>
              <a:t>Иммобилизованая</a:t>
            </a:r>
            <a:r>
              <a:rPr lang="ru-RU" altLang="ru-RU" sz="2800" dirty="0" smtClean="0"/>
              <a:t> </a:t>
            </a:r>
            <a:r>
              <a:rPr lang="ru-RU" altLang="ru-RU" sz="2800" dirty="0"/>
              <a:t>- внутри клеток и в межклеточных пространствах</a:t>
            </a:r>
            <a:br>
              <a:rPr lang="ru-RU" altLang="ru-RU" sz="2800" dirty="0"/>
            </a:br>
            <a:r>
              <a:rPr lang="ru-RU" altLang="ru-RU" sz="2800" dirty="0" smtClean="0"/>
              <a:t/>
            </a:r>
            <a:br>
              <a:rPr lang="ru-RU" altLang="ru-RU" sz="2800" dirty="0" smtClean="0"/>
            </a:br>
            <a:r>
              <a:rPr lang="ru-RU" altLang="ru-RU" sz="2800" dirty="0" smtClean="0"/>
              <a:t>Выделяется </a:t>
            </a:r>
            <a:r>
              <a:rPr lang="ru-RU" altLang="ru-RU" sz="2800" dirty="0"/>
              <a:t>воды  всегда больше, чем поступает </a:t>
            </a:r>
            <a:r>
              <a:rPr lang="ru-RU" altLang="ru-RU" sz="2800" dirty="0" smtClean="0"/>
              <a:t>!!!</a:t>
            </a:r>
            <a:br>
              <a:rPr lang="ru-RU" altLang="ru-RU" sz="2800" dirty="0" smtClean="0"/>
            </a:br>
            <a:r>
              <a:rPr lang="ru-RU" altLang="ru-RU" sz="2800" dirty="0" smtClean="0"/>
              <a:t>выделение из организма </a:t>
            </a:r>
            <a:r>
              <a:rPr lang="ru-RU" altLang="ru-RU" sz="2800" dirty="0" smtClean="0"/>
              <a:t>через: </a:t>
            </a:r>
            <a:br>
              <a:rPr lang="ru-RU" altLang="ru-RU" sz="2800" dirty="0" smtClean="0"/>
            </a:br>
            <a:r>
              <a:rPr lang="ru-RU" altLang="ru-RU" sz="2800" dirty="0" smtClean="0"/>
              <a:t>почки </a:t>
            </a:r>
            <a:r>
              <a:rPr lang="ru-RU" altLang="ru-RU" sz="2800" dirty="0"/>
              <a:t>- 50%</a:t>
            </a:r>
            <a:br>
              <a:rPr lang="ru-RU" altLang="ru-RU" sz="2800" dirty="0"/>
            </a:br>
            <a:r>
              <a:rPr lang="ru-RU" altLang="ru-RU" sz="2800" dirty="0" smtClean="0"/>
              <a:t>легкие </a:t>
            </a:r>
            <a:r>
              <a:rPr lang="ru-RU" altLang="ru-RU" sz="2800" dirty="0"/>
              <a:t>и кожу - 35%</a:t>
            </a:r>
            <a:br>
              <a:rPr lang="ru-RU" altLang="ru-RU" sz="2800" dirty="0"/>
            </a:br>
            <a:r>
              <a:rPr lang="ru-RU" altLang="ru-RU" sz="2800" dirty="0"/>
              <a:t>кишечник - 15</a:t>
            </a:r>
            <a:r>
              <a:rPr lang="ru-RU" altLang="ru-RU" sz="2800" dirty="0" smtClean="0"/>
              <a:t>%</a:t>
            </a:r>
            <a:endParaRPr lang="ru-RU" alt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251520" y="620688"/>
            <a:ext cx="8568952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2800" dirty="0">
                <a:solidFill>
                  <a:schemeClr val="tx2"/>
                </a:solidFill>
              </a:rPr>
              <a:t>Регуляция обмена воды:</a:t>
            </a:r>
            <a:br>
              <a:rPr lang="ru-RU" altLang="ru-RU" sz="2800" dirty="0">
                <a:solidFill>
                  <a:schemeClr val="tx2"/>
                </a:solidFill>
              </a:rPr>
            </a:br>
            <a:endParaRPr lang="ru-RU" altLang="ru-RU" sz="2800" dirty="0" smtClean="0">
              <a:solidFill>
                <a:schemeClr val="tx2"/>
              </a:solidFill>
            </a:endParaRPr>
          </a:p>
          <a:p>
            <a:r>
              <a:rPr lang="ru-RU" altLang="ru-RU" sz="2800" dirty="0" smtClean="0">
                <a:solidFill>
                  <a:schemeClr val="tx2"/>
                </a:solidFill>
              </a:rPr>
              <a:t>Гормоны</a:t>
            </a:r>
            <a:r>
              <a:rPr lang="ru-RU" altLang="ru-RU" sz="2800" dirty="0">
                <a:solidFill>
                  <a:schemeClr val="tx2"/>
                </a:solidFill>
              </a:rPr>
              <a:t>: </a:t>
            </a:r>
            <a:endParaRPr lang="ru-RU" altLang="ru-RU" sz="2800" dirty="0" smtClean="0">
              <a:solidFill>
                <a:schemeClr val="tx2"/>
              </a:solidFill>
            </a:endParaRPr>
          </a:p>
          <a:p>
            <a:r>
              <a:rPr lang="ru-RU" altLang="ru-RU" sz="2800" dirty="0" smtClean="0">
                <a:solidFill>
                  <a:schemeClr val="tx2"/>
                </a:solidFill>
              </a:rPr>
              <a:t>стимулируют </a:t>
            </a:r>
            <a:r>
              <a:rPr lang="ru-RU" altLang="ru-RU" sz="2800" dirty="0">
                <a:solidFill>
                  <a:schemeClr val="tx2"/>
                </a:solidFill>
              </a:rPr>
              <a:t>задержку воды - инсулин, </a:t>
            </a:r>
            <a:r>
              <a:rPr lang="ru-RU" altLang="ru-RU" sz="2800" dirty="0" smtClean="0">
                <a:solidFill>
                  <a:schemeClr val="tx2"/>
                </a:solidFill>
              </a:rPr>
              <a:t>вазопрессин</a:t>
            </a:r>
            <a:r>
              <a:rPr lang="ru-RU" altLang="ru-RU" sz="2800" dirty="0">
                <a:solidFill>
                  <a:schemeClr val="tx2"/>
                </a:solidFill>
              </a:rPr>
              <a:t>; </a:t>
            </a:r>
            <a:endParaRPr lang="ru-RU" altLang="ru-RU" sz="2800" dirty="0" smtClean="0">
              <a:solidFill>
                <a:schemeClr val="tx2"/>
              </a:solidFill>
            </a:endParaRPr>
          </a:p>
          <a:p>
            <a:r>
              <a:rPr lang="ru-RU" altLang="ru-RU" sz="2800" dirty="0" smtClean="0">
                <a:solidFill>
                  <a:schemeClr val="tx2"/>
                </a:solidFill>
              </a:rPr>
              <a:t>а </a:t>
            </a:r>
            <a:r>
              <a:rPr lang="ru-RU" altLang="ru-RU" sz="2800" dirty="0">
                <a:solidFill>
                  <a:schemeClr val="tx2"/>
                </a:solidFill>
              </a:rPr>
              <a:t>стимулируют  выделение воды - тироксин, </a:t>
            </a:r>
          </a:p>
          <a:p>
            <a:r>
              <a:rPr lang="ru-RU" altLang="ru-RU" sz="2800" dirty="0">
                <a:solidFill>
                  <a:schemeClr val="tx2"/>
                </a:solidFill>
              </a:rPr>
              <a:t>половые гормоны.</a:t>
            </a:r>
            <a:br>
              <a:rPr lang="ru-RU" altLang="ru-RU" sz="2800" dirty="0">
                <a:solidFill>
                  <a:schemeClr val="tx2"/>
                </a:solidFill>
              </a:rPr>
            </a:br>
            <a:endParaRPr lang="ru-RU" altLang="ru-RU" sz="2800" dirty="0" smtClean="0">
              <a:solidFill>
                <a:schemeClr val="tx2"/>
              </a:solidFill>
            </a:endParaRPr>
          </a:p>
          <a:p>
            <a:r>
              <a:rPr lang="ru-RU" altLang="ru-RU" sz="2800" dirty="0" smtClean="0">
                <a:solidFill>
                  <a:schemeClr val="tx2"/>
                </a:solidFill>
              </a:rPr>
              <a:t>Минеральные </a:t>
            </a:r>
            <a:r>
              <a:rPr lang="ru-RU" altLang="ru-RU" sz="2800" dirty="0">
                <a:solidFill>
                  <a:schemeClr val="tx2"/>
                </a:solidFill>
              </a:rPr>
              <a:t>в-</a:t>
            </a:r>
            <a:r>
              <a:rPr lang="ru-RU" altLang="ru-RU" sz="2800" dirty="0" err="1">
                <a:solidFill>
                  <a:schemeClr val="tx2"/>
                </a:solidFill>
              </a:rPr>
              <a:t>ва</a:t>
            </a:r>
            <a:r>
              <a:rPr lang="ru-RU" altLang="ru-RU" sz="2800" dirty="0">
                <a:solidFill>
                  <a:schemeClr val="tx2"/>
                </a:solidFill>
              </a:rPr>
              <a:t>:</a:t>
            </a:r>
          </a:p>
          <a:p>
            <a:r>
              <a:rPr lang="ru-RU" altLang="ru-RU" sz="2800" dirty="0">
                <a:solidFill>
                  <a:schemeClr val="tx2"/>
                </a:solidFill>
              </a:rPr>
              <a:t>Ионы </a:t>
            </a:r>
            <a:r>
              <a:rPr lang="ru-RU" altLang="ru-RU" sz="2800" dirty="0" smtClean="0">
                <a:solidFill>
                  <a:schemeClr val="tx2"/>
                </a:solidFill>
              </a:rPr>
              <a:t>К</a:t>
            </a:r>
            <a:r>
              <a:rPr lang="ru-RU" altLang="ru-RU" sz="2800" baseline="30000" dirty="0" smtClean="0">
                <a:solidFill>
                  <a:schemeClr val="tx2"/>
                </a:solidFill>
              </a:rPr>
              <a:t>+</a:t>
            </a:r>
            <a:r>
              <a:rPr lang="ru-RU" altLang="ru-RU" sz="2800" dirty="0" smtClean="0">
                <a:solidFill>
                  <a:schemeClr val="tx2"/>
                </a:solidFill>
              </a:rPr>
              <a:t> и Са</a:t>
            </a:r>
            <a:r>
              <a:rPr lang="ru-RU" altLang="ru-RU" sz="2800" baseline="30000" dirty="0" smtClean="0">
                <a:solidFill>
                  <a:schemeClr val="tx2"/>
                </a:solidFill>
              </a:rPr>
              <a:t>2</a:t>
            </a:r>
            <a:r>
              <a:rPr lang="ru-RU" altLang="ru-RU" sz="2800" baseline="30000" dirty="0">
                <a:solidFill>
                  <a:schemeClr val="tx2"/>
                </a:solidFill>
              </a:rPr>
              <a:t>+</a:t>
            </a:r>
            <a:r>
              <a:rPr lang="ru-RU" altLang="ru-RU" sz="2800" dirty="0">
                <a:solidFill>
                  <a:schemeClr val="tx2"/>
                </a:solidFill>
              </a:rPr>
              <a:t> - вытесняют Н</a:t>
            </a:r>
            <a:r>
              <a:rPr lang="ru-RU" altLang="ru-RU" sz="2800" baseline="-25000" dirty="0">
                <a:solidFill>
                  <a:schemeClr val="tx2"/>
                </a:solidFill>
              </a:rPr>
              <a:t>2</a:t>
            </a:r>
            <a:r>
              <a:rPr lang="ru-RU" altLang="ru-RU" sz="2800" dirty="0">
                <a:solidFill>
                  <a:schemeClr val="tx2"/>
                </a:solidFill>
              </a:rPr>
              <a:t>О из тканей,  </a:t>
            </a:r>
          </a:p>
          <a:p>
            <a:r>
              <a:rPr lang="ru-RU" altLang="ru-RU" sz="2800" dirty="0">
                <a:solidFill>
                  <a:schemeClr val="tx2"/>
                </a:solidFill>
              </a:rPr>
              <a:t>а ионы  </a:t>
            </a:r>
            <a:r>
              <a:rPr lang="en-US" altLang="ru-RU" sz="2800" dirty="0">
                <a:solidFill>
                  <a:schemeClr val="tx2"/>
                </a:solidFill>
              </a:rPr>
              <a:t>N</a:t>
            </a:r>
            <a:r>
              <a:rPr lang="ru-RU" altLang="ru-RU" sz="2800" dirty="0">
                <a:solidFill>
                  <a:schemeClr val="tx2"/>
                </a:solidFill>
              </a:rPr>
              <a:t>а</a:t>
            </a:r>
            <a:r>
              <a:rPr lang="ru-RU" altLang="ru-RU" sz="2800" baseline="30000" dirty="0">
                <a:solidFill>
                  <a:schemeClr val="tx2"/>
                </a:solidFill>
              </a:rPr>
              <a:t>+</a:t>
            </a:r>
            <a:r>
              <a:rPr lang="ru-RU" altLang="ru-RU" sz="2800" dirty="0">
                <a:solidFill>
                  <a:schemeClr val="tx2"/>
                </a:solidFill>
              </a:rPr>
              <a:t> - задерживают Н</a:t>
            </a:r>
            <a:r>
              <a:rPr lang="ru-RU" altLang="ru-RU" sz="2800" baseline="-25000" dirty="0">
                <a:solidFill>
                  <a:schemeClr val="tx2"/>
                </a:solidFill>
              </a:rPr>
              <a:t>2</a:t>
            </a:r>
            <a:r>
              <a:rPr lang="ru-RU" altLang="ru-RU" sz="2800" dirty="0">
                <a:solidFill>
                  <a:schemeClr val="tx2"/>
                </a:solidFill>
              </a:rPr>
              <a:t>О</a:t>
            </a:r>
          </a:p>
          <a:p>
            <a:r>
              <a:rPr lang="ru-RU" altLang="ru-RU" sz="2800" dirty="0">
                <a:solidFill>
                  <a:schemeClr val="tx2"/>
                </a:solidFill>
              </a:rPr>
              <a:t>При нарушении водного обмена возникают отеки, </a:t>
            </a:r>
          </a:p>
          <a:p>
            <a:r>
              <a:rPr lang="ru-RU" altLang="ru-RU" sz="2800" dirty="0" smtClean="0">
                <a:solidFill>
                  <a:schemeClr val="tx2"/>
                </a:solidFill>
              </a:rPr>
              <a:t>водянки (часто </a:t>
            </a:r>
            <a:r>
              <a:rPr lang="ru-RU" altLang="ru-RU" sz="2800" dirty="0">
                <a:solidFill>
                  <a:schemeClr val="tx2"/>
                </a:solidFill>
              </a:rPr>
              <a:t>при заболеваниях почек и сердца).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3812" y="188640"/>
            <a:ext cx="7772400" cy="722598"/>
          </a:xfrm>
        </p:spPr>
        <p:txBody>
          <a:bodyPr anchor="ctr"/>
          <a:lstStyle/>
          <a:p>
            <a:r>
              <a:rPr lang="ru-RU" altLang="ru-RU" sz="4400" dirty="0"/>
              <a:t>Минеральный обмен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07504" y="911238"/>
            <a:ext cx="8856984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altLang="ru-RU" sz="2800" dirty="0" smtClean="0"/>
              <a:t>Основное значение минеральных веществ заключается регуляции ряда физико-химических процессов, кислотно-щелочного равновесия, проницаемости мембран, поддержания осмотического давления крови, лимфы, поддержание постоянства рН в тканях. Особая роль минеральных веществ состоит в регуляции ими активности ферментов.</a:t>
            </a:r>
          </a:p>
          <a:p>
            <a:endParaRPr lang="ru-RU" altLang="ru-RU" sz="2800" dirty="0" smtClean="0"/>
          </a:p>
          <a:p>
            <a:r>
              <a:rPr lang="ru-RU" altLang="ru-RU" sz="2800" dirty="0" smtClean="0"/>
              <a:t>Важную </a:t>
            </a:r>
            <a:r>
              <a:rPr lang="ru-RU" altLang="ru-RU" sz="2800" dirty="0"/>
              <a:t>роль в метаболизме играют </a:t>
            </a:r>
            <a:r>
              <a:rPr lang="ru-RU" altLang="ru-RU" sz="2800" dirty="0" smtClean="0"/>
              <a:t>47 элементов.</a:t>
            </a:r>
            <a:endParaRPr lang="ru-RU" altLang="ru-RU" sz="2800" dirty="0"/>
          </a:p>
          <a:p>
            <a:r>
              <a:rPr lang="ru-RU" altLang="ru-RU" sz="2800" dirty="0"/>
              <a:t>Их подразделяют на </a:t>
            </a:r>
            <a:r>
              <a:rPr lang="ru-RU" altLang="ru-RU" sz="2800" dirty="0" smtClean="0"/>
              <a:t>:</a:t>
            </a:r>
          </a:p>
          <a:p>
            <a:r>
              <a:rPr lang="ru-RU" altLang="ru-RU" sz="2800" dirty="0" smtClean="0"/>
              <a:t>1) макроэлементы- </a:t>
            </a:r>
            <a:r>
              <a:rPr lang="en-US" altLang="ru-RU" sz="2800" dirty="0" smtClean="0"/>
              <a:t>Na, K, Ca, Mg, S, P, Cl.</a:t>
            </a:r>
          </a:p>
          <a:p>
            <a:r>
              <a:rPr lang="en-US" altLang="ru-RU" sz="2800" dirty="0" smtClean="0"/>
              <a:t>2) </a:t>
            </a:r>
            <a:r>
              <a:rPr lang="ru-RU" altLang="ru-RU" sz="2800" dirty="0" smtClean="0"/>
              <a:t>микроэлементы- </a:t>
            </a:r>
            <a:r>
              <a:rPr lang="en-US" altLang="ru-RU" sz="2800" dirty="0" smtClean="0"/>
              <a:t>Fe,</a:t>
            </a:r>
            <a:r>
              <a:rPr lang="ru-RU" altLang="ru-RU" sz="2800" dirty="0" smtClean="0"/>
              <a:t> </a:t>
            </a:r>
            <a:r>
              <a:rPr lang="en-US" altLang="ru-RU" sz="2800" dirty="0" smtClean="0"/>
              <a:t>Cu, J, Zn, Co, Se, </a:t>
            </a:r>
            <a:r>
              <a:rPr lang="en-US" altLang="ru-RU" sz="2800" dirty="0" err="1" smtClean="0"/>
              <a:t>Mn</a:t>
            </a:r>
            <a:r>
              <a:rPr lang="en-US" altLang="ru-RU" sz="2800" dirty="0" smtClean="0"/>
              <a:t>, Mo, F, Br</a:t>
            </a:r>
            <a:r>
              <a:rPr lang="ru-RU" altLang="ru-RU" sz="2800" dirty="0" smtClean="0"/>
              <a:t>...</a:t>
            </a:r>
          </a:p>
          <a:p>
            <a:r>
              <a:rPr lang="ru-RU" altLang="ru-RU" sz="2800" dirty="0" smtClean="0"/>
              <a:t>3) </a:t>
            </a:r>
            <a:r>
              <a:rPr lang="ru-RU" altLang="ru-RU" sz="2800" dirty="0" err="1" smtClean="0"/>
              <a:t>ультрамикроэлементы</a:t>
            </a:r>
            <a:r>
              <a:rPr lang="ru-RU" altLang="ru-RU" sz="2800" dirty="0" smtClean="0"/>
              <a:t> -  </a:t>
            </a:r>
            <a:r>
              <a:rPr lang="en-US" altLang="ru-RU" sz="2800" dirty="0" err="1" smtClean="0"/>
              <a:t>Sr</a:t>
            </a:r>
            <a:r>
              <a:rPr lang="en-US" altLang="ru-RU" sz="2800" dirty="0" smtClean="0"/>
              <a:t>,</a:t>
            </a:r>
            <a:r>
              <a:rPr lang="ru-RU" altLang="ru-RU" sz="2800" dirty="0" smtClean="0"/>
              <a:t> </a:t>
            </a:r>
            <a:r>
              <a:rPr lang="en-US" altLang="ru-RU" sz="2800" dirty="0" smtClean="0"/>
              <a:t>Al,</a:t>
            </a:r>
            <a:r>
              <a:rPr lang="ru-RU" altLang="ru-RU" sz="2800" dirty="0" smtClean="0"/>
              <a:t> </a:t>
            </a:r>
            <a:r>
              <a:rPr lang="en-US" altLang="ru-RU" sz="2800" dirty="0" smtClean="0"/>
              <a:t>Cr</a:t>
            </a:r>
            <a:r>
              <a:rPr lang="ru-RU" altLang="ru-RU" sz="2800" dirty="0" smtClean="0"/>
              <a:t>,</a:t>
            </a:r>
            <a:r>
              <a:rPr lang="en-US" altLang="ru-RU" sz="2800" dirty="0" smtClean="0"/>
              <a:t> Au, Ag </a:t>
            </a:r>
            <a:r>
              <a:rPr lang="ru-RU" altLang="ru-RU" sz="2800" dirty="0" smtClean="0"/>
              <a:t>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23528" y="247343"/>
            <a:ext cx="8483922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3200" b="1" dirty="0">
                <a:solidFill>
                  <a:srgbClr val="FF0000"/>
                </a:solidFill>
              </a:rPr>
              <a:t>Функции: </a:t>
            </a:r>
          </a:p>
          <a:p>
            <a:r>
              <a:rPr lang="ru-RU" altLang="ru-RU" sz="2800" dirty="0"/>
              <a:t>1. Структурная - </a:t>
            </a:r>
            <a:r>
              <a:rPr lang="ru-RU" altLang="ru-RU" sz="2800" dirty="0" err="1"/>
              <a:t>Са</a:t>
            </a:r>
            <a:r>
              <a:rPr lang="ru-RU" altLang="ru-RU" sz="2800" dirty="0"/>
              <a:t> входит в состав костей</a:t>
            </a:r>
            <a:r>
              <a:rPr lang="ru-RU" altLang="ru-RU" sz="2800" dirty="0" smtClean="0"/>
              <a:t>, </a:t>
            </a:r>
            <a:r>
              <a:rPr lang="ru-RU" altLang="ru-RU" sz="2800" dirty="0"/>
              <a:t>Р - в ДНК, РНК</a:t>
            </a:r>
          </a:p>
          <a:p>
            <a:r>
              <a:rPr lang="ru-RU" altLang="ru-RU" sz="2800" dirty="0"/>
              <a:t>2. Поддерживают постоянство рН и осмотическое</a:t>
            </a:r>
          </a:p>
          <a:p>
            <a:r>
              <a:rPr lang="ru-RU" altLang="ru-RU" sz="2800" dirty="0"/>
              <a:t>    давление - буф. системы, </a:t>
            </a:r>
            <a:r>
              <a:rPr lang="en-US" altLang="ru-RU" sz="2800" dirty="0" err="1" smtClean="0"/>
              <a:t>NaCl</a:t>
            </a:r>
            <a:r>
              <a:rPr lang="ru-RU" altLang="ru-RU" sz="2800" dirty="0" smtClean="0"/>
              <a:t>, К</a:t>
            </a:r>
            <a:r>
              <a:rPr lang="en-US" altLang="ru-RU" sz="2800" dirty="0" smtClean="0"/>
              <a:t>Cl</a:t>
            </a:r>
            <a:r>
              <a:rPr lang="ru-RU" altLang="ru-RU" sz="2800" dirty="0" smtClean="0"/>
              <a:t>.</a:t>
            </a:r>
            <a:endParaRPr lang="ru-RU" altLang="ru-RU" sz="2800" dirty="0"/>
          </a:p>
          <a:p>
            <a:r>
              <a:rPr lang="ru-RU" altLang="ru-RU" sz="2800" dirty="0"/>
              <a:t>3. Увеличивают (</a:t>
            </a:r>
            <a:r>
              <a:rPr lang="en-US" altLang="ru-RU" sz="2800" dirty="0"/>
              <a:t>Na) </a:t>
            </a:r>
            <a:r>
              <a:rPr lang="en-US" altLang="ru-RU" sz="2800" dirty="0" err="1"/>
              <a:t>или</a:t>
            </a:r>
            <a:r>
              <a:rPr lang="en-US" altLang="ru-RU" sz="2800" dirty="0"/>
              <a:t> </a:t>
            </a:r>
            <a:r>
              <a:rPr lang="en-US" altLang="ru-RU" sz="2800" dirty="0" err="1"/>
              <a:t>уменьшают</a:t>
            </a:r>
            <a:r>
              <a:rPr lang="en-US" altLang="ru-RU" sz="2800" dirty="0"/>
              <a:t> </a:t>
            </a:r>
            <a:r>
              <a:rPr lang="en-US" altLang="ru-RU" sz="2800" dirty="0" smtClean="0"/>
              <a:t>(</a:t>
            </a:r>
            <a:r>
              <a:rPr lang="ru-RU" altLang="ru-RU" sz="2800" dirty="0" smtClean="0"/>
              <a:t>К, </a:t>
            </a:r>
            <a:r>
              <a:rPr lang="en-US" altLang="ru-RU" sz="2800" dirty="0" err="1" smtClean="0"/>
              <a:t>Са</a:t>
            </a:r>
            <a:r>
              <a:rPr lang="en-US" altLang="ru-RU" sz="2800" dirty="0"/>
              <a:t>) </a:t>
            </a:r>
            <a:r>
              <a:rPr lang="en-US" altLang="ru-RU" sz="2800" dirty="0" smtClean="0"/>
              <a:t>     </a:t>
            </a:r>
            <a:r>
              <a:rPr lang="en-US" altLang="ru-RU" sz="2800" dirty="0" err="1"/>
              <a:t>гидрофильность</a:t>
            </a:r>
            <a:r>
              <a:rPr lang="en-US" altLang="ru-RU" sz="2800" dirty="0"/>
              <a:t> </a:t>
            </a:r>
            <a:r>
              <a:rPr lang="en-US" altLang="ru-RU" sz="2800" dirty="0" err="1"/>
              <a:t>коллоидов</a:t>
            </a:r>
            <a:r>
              <a:rPr lang="en-US" altLang="ru-RU" sz="2800" dirty="0"/>
              <a:t>.</a:t>
            </a:r>
          </a:p>
          <a:p>
            <a:r>
              <a:rPr lang="en-US" altLang="ru-RU" sz="2800" dirty="0"/>
              <a:t>4. </a:t>
            </a:r>
            <a:r>
              <a:rPr lang="en-US" altLang="ru-RU" sz="2800" dirty="0" err="1"/>
              <a:t>Активируют</a:t>
            </a:r>
            <a:r>
              <a:rPr lang="en-US" altLang="ru-RU" sz="2800" dirty="0"/>
              <a:t> </a:t>
            </a:r>
            <a:r>
              <a:rPr lang="en-US" altLang="ru-RU" sz="2800" dirty="0" err="1"/>
              <a:t>ферменты</a:t>
            </a:r>
            <a:r>
              <a:rPr lang="en-US" altLang="ru-RU" sz="2800" dirty="0"/>
              <a:t> ( </a:t>
            </a:r>
            <a:r>
              <a:rPr lang="en-US" altLang="ru-RU" sz="2800" dirty="0" err="1"/>
              <a:t>NaCl</a:t>
            </a:r>
            <a:r>
              <a:rPr lang="ru-RU" altLang="ru-RU" sz="2800" dirty="0"/>
              <a:t>- </a:t>
            </a:r>
            <a:r>
              <a:rPr lang="ru-RU" altLang="ru-RU" sz="2800" dirty="0" smtClean="0"/>
              <a:t>амилазу, </a:t>
            </a:r>
            <a:r>
              <a:rPr lang="ru-RU" altLang="ru-RU" sz="2800" dirty="0"/>
              <a:t>Н</a:t>
            </a:r>
            <a:r>
              <a:rPr lang="en-US" altLang="ru-RU" sz="2800" dirty="0"/>
              <a:t>Cl - </a:t>
            </a:r>
            <a:r>
              <a:rPr lang="en-US" altLang="ru-RU" sz="2800" dirty="0" err="1"/>
              <a:t>пепсиноген</a:t>
            </a:r>
            <a:r>
              <a:rPr lang="en-US" altLang="ru-RU" sz="2800" dirty="0"/>
              <a:t>)</a:t>
            </a:r>
          </a:p>
          <a:p>
            <a:r>
              <a:rPr lang="ru-RU" altLang="ru-RU" sz="2800" dirty="0"/>
              <a:t>5. Нейтрализуют яды </a:t>
            </a:r>
            <a:r>
              <a:rPr lang="ru-RU" altLang="ru-RU" sz="2800" dirty="0" smtClean="0"/>
              <a:t>– активная-Н</a:t>
            </a:r>
            <a:r>
              <a:rPr lang="ru-RU" altLang="ru-RU" sz="2800" baseline="-25000" dirty="0" smtClean="0"/>
              <a:t>2</a:t>
            </a:r>
            <a:r>
              <a:rPr lang="en-US" altLang="ru-RU" sz="2800" dirty="0"/>
              <a:t>S</a:t>
            </a:r>
            <a:r>
              <a:rPr lang="ru-RU" altLang="ru-RU" sz="2800" dirty="0"/>
              <a:t>О</a:t>
            </a:r>
            <a:r>
              <a:rPr lang="ru-RU" altLang="ru-RU" sz="2800" baseline="-25000" dirty="0"/>
              <a:t>4</a:t>
            </a:r>
            <a:r>
              <a:rPr lang="ru-RU" altLang="ru-RU" sz="2800" dirty="0"/>
              <a:t>  (ФАФС) соединяясь </a:t>
            </a:r>
            <a:r>
              <a:rPr lang="ru-RU" altLang="ru-RU" sz="2800" dirty="0" smtClean="0"/>
              <a:t>с </a:t>
            </a:r>
            <a:r>
              <a:rPr lang="ru-RU" altLang="ru-RU" sz="2800" dirty="0"/>
              <a:t>фенолом  образуют фенол-серную к-ту.</a:t>
            </a:r>
          </a:p>
          <a:p>
            <a:endParaRPr lang="ru-RU" altLang="ru-RU" sz="2800" dirty="0" smtClean="0"/>
          </a:p>
          <a:p>
            <a:pPr algn="just"/>
            <a:r>
              <a:rPr lang="ru-RU" altLang="ru-RU" sz="2800" dirty="0" smtClean="0"/>
              <a:t>В </a:t>
            </a:r>
            <a:r>
              <a:rPr lang="ru-RU" altLang="ru-RU" sz="2800" dirty="0"/>
              <a:t>организме наблюдается антагонизм отдельных </a:t>
            </a:r>
            <a:r>
              <a:rPr lang="ru-RU" altLang="ru-RU" sz="2800" dirty="0" smtClean="0"/>
              <a:t>элементов: избыток Р </a:t>
            </a:r>
            <a:r>
              <a:rPr lang="ru-RU" altLang="ru-RU" sz="2800" dirty="0"/>
              <a:t>вытесняет </a:t>
            </a:r>
            <a:r>
              <a:rPr lang="ru-RU" altLang="ru-RU" sz="2800" dirty="0" err="1" smtClean="0"/>
              <a:t>Са</a:t>
            </a:r>
            <a:r>
              <a:rPr lang="ru-RU" altLang="ru-RU" sz="2800" dirty="0" smtClean="0"/>
              <a:t>, </a:t>
            </a:r>
            <a:r>
              <a:rPr lang="ru-RU" altLang="ru-RU" sz="2800" dirty="0"/>
              <a:t>а </a:t>
            </a:r>
            <a:r>
              <a:rPr lang="ru-RU" altLang="ru-RU" sz="2800" dirty="0" smtClean="0"/>
              <a:t>избыток </a:t>
            </a:r>
            <a:r>
              <a:rPr lang="ru-RU" altLang="ru-RU" sz="2800" dirty="0"/>
              <a:t>S - </a:t>
            </a:r>
            <a:r>
              <a:rPr lang="ru-RU" altLang="ru-RU" sz="2800" dirty="0" err="1"/>
              <a:t>Cu</a:t>
            </a:r>
            <a:r>
              <a:rPr lang="ru-RU" altLang="ru-RU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3945</Words>
  <Application>Microsoft Office PowerPoint</Application>
  <PresentationFormat>Экран (4:3)</PresentationFormat>
  <Paragraphs>210</Paragraphs>
  <Slides>40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4" baseType="lpstr">
      <vt:lpstr>Arial</vt:lpstr>
      <vt:lpstr>Cambria Math</vt:lpstr>
      <vt:lpstr>Times New Roman</vt:lpstr>
      <vt:lpstr>Оформление по умолчанию</vt:lpstr>
      <vt:lpstr>Водно-минеральный обмен</vt:lpstr>
      <vt:lpstr>Обмен  воды</vt:lpstr>
      <vt:lpstr>Содержание воды в тканях (%):</vt:lpstr>
      <vt:lpstr>Презентация PowerPoint</vt:lpstr>
      <vt:lpstr>Презентация PowerPoint</vt:lpstr>
      <vt:lpstr>В организме вода находятся в 3 состояниях: 1. Свободная (в крови, лимфе, пищеварительных соках) 2. Гидратационная - в гидратных оболочках белков, нуклеиновых к-т  3. Иммобилизованая - внутри клеток и в межклеточных пространствах  Выделяется воды  всегда больше, чем поступает !!! выделение из организма через:  почки - 50% легкие и кожу - 35% кишечник - 15%</vt:lpstr>
      <vt:lpstr>Презентация PowerPoint</vt:lpstr>
      <vt:lpstr>Минеральный обмен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2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Водно-минеральный обмен</dc:title>
  <dc:creator>1</dc:creator>
  <cp:lastModifiedBy>Пользователь Windows</cp:lastModifiedBy>
  <cp:revision>60</cp:revision>
  <dcterms:created xsi:type="dcterms:W3CDTF">2004-04-20T05:33:03Z</dcterms:created>
  <dcterms:modified xsi:type="dcterms:W3CDTF">2019-02-20T17:33:00Z</dcterms:modified>
</cp:coreProperties>
</file>